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media/image1.jpeg" ContentType="image/jpeg"/>
  <Override PartName="/ppt/media/image2.jpeg" ContentType="image/jpeg"/>
  <Override PartName="/ppt/charts/chart3.xml" ContentType="application/vnd.openxmlformats-officedocument.drawingml.chart+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1523"/>
          <c:y val="0.0535871"/>
          <c:w val="0.893477"/>
          <c:h val="0.774825"/>
        </c:manualLayout>
      </c:layout>
      <c:barChart>
        <c:barDir val="col"/>
        <c:grouping val="clustered"/>
        <c:varyColors val="0"/>
        <c:ser>
          <c:idx val="0"/>
          <c:order val="0"/>
          <c:tx>
            <c:strRef>
              <c:f>Sheet1!$B$1</c:f>
              <c:strCache>
                <c:ptCount val="1"/>
                <c:pt idx="0">
                  <c:v>15</c:v>
                </c:pt>
              </c:strCache>
            </c:strRef>
          </c:tx>
          <c:spPr>
            <a:solidFill>
              <a:schemeClr val="accent1">
                <a:lumOff val="16847"/>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Sheet1!$B$2:$B$6</c:f>
              <c:numCache>
                <c:ptCount val="5"/>
                <c:pt idx="0">
                  <c:v>92.700000</c:v>
                </c:pt>
                <c:pt idx="1">
                  <c:v>99.300000</c:v>
                </c:pt>
                <c:pt idx="2">
                  <c:v>99.500000</c:v>
                </c:pt>
                <c:pt idx="3">
                  <c:v>99.800000</c:v>
                </c:pt>
                <c:pt idx="4">
                  <c:v>99.800000</c:v>
                </c:pt>
              </c:numCache>
            </c:numRef>
          </c:val>
        </c:ser>
        <c:ser>
          <c:idx val="1"/>
          <c:order val="1"/>
          <c:tx>
            <c:strRef>
              <c:f>Sheet1!$C$1</c:f>
              <c:strCache>
                <c:ptCount val="1"/>
                <c:pt idx="0">
                  <c:v>15</c:v>
                </c:pt>
              </c:strCache>
            </c:strRef>
          </c:tx>
          <c:spPr>
            <a:solidFill>
              <a:schemeClr val="accent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Sheet1!$C$2:$C$6</c:f>
              <c:numCache>
                <c:ptCount val="5"/>
                <c:pt idx="0">
                  <c:v>93.300000</c:v>
                </c:pt>
                <c:pt idx="1">
                  <c:v>99.000000</c:v>
                </c:pt>
                <c:pt idx="2">
                  <c:v>99.000000</c:v>
                </c:pt>
                <c:pt idx="3">
                  <c:v>99.800000</c:v>
                </c:pt>
                <c:pt idx="4">
                  <c:v>99.600000</c:v>
                </c:pt>
              </c:numCache>
            </c:numRef>
          </c:val>
        </c:ser>
        <c:ser>
          <c:idx val="2"/>
          <c:order val="2"/>
          <c:tx>
            <c:strRef>
              <c:f>Sheet1!$D$1</c:f>
              <c:strCache>
                <c:ptCount val="1"/>
                <c:pt idx="0">
                  <c:v>20</c:v>
                </c:pt>
              </c:strCache>
            </c:strRef>
          </c:tx>
          <c:spPr>
            <a:solidFill>
              <a:schemeClr val="accent1">
                <a:lumOff val="-13575"/>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Sheet1!$D$2:$D$6</c:f>
              <c:numCache>
                <c:ptCount val="5"/>
                <c:pt idx="0">
                  <c:v>74.700000</c:v>
                </c:pt>
                <c:pt idx="1">
                  <c:v>93.700000</c:v>
                </c:pt>
                <c:pt idx="2">
                  <c:v>94.000000</c:v>
                </c:pt>
                <c:pt idx="3">
                  <c:v>95.900000</c:v>
                </c:pt>
                <c:pt idx="4">
                  <c:v>95.800000</c:v>
                </c:pt>
              </c:numCache>
            </c:numRef>
          </c:val>
        </c:ser>
        <c:ser>
          <c:idx val="3"/>
          <c:order val="3"/>
          <c:tx>
            <c:strRef>
              <c:f>Sheet1!$E$1</c:f>
              <c:strCache>
                <c:ptCount val="1"/>
                <c:pt idx="0">
                  <c:v>20</c:v>
                </c:pt>
              </c:strCache>
            </c:strRef>
          </c:tx>
          <c:spPr>
            <a:solidFill>
              <a:schemeClr val="accent1">
                <a:hueOff val="114395"/>
                <a:lumOff val="-24975"/>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Sheet1!$E$2:$E$6</c:f>
              <c:numCache>
                <c:ptCount val="5"/>
                <c:pt idx="0">
                  <c:v>73.300000</c:v>
                </c:pt>
                <c:pt idx="1">
                  <c:v>90.200000</c:v>
                </c:pt>
                <c:pt idx="2">
                  <c:v>90.800000</c:v>
                </c:pt>
                <c:pt idx="3">
                  <c:v>95.600000</c:v>
                </c:pt>
                <c:pt idx="4">
                  <c:v>93.700000</c:v>
                </c:pt>
              </c:numCache>
            </c:numRef>
          </c:val>
        </c:ser>
        <c:ser>
          <c:idx val="4"/>
          <c:order val="4"/>
          <c:tx>
            <c:strRef>
              <c:f>Sheet1!$F$1</c:f>
              <c:strCache>
                <c:ptCount val="1"/>
                <c:pt idx="0">
                  <c:v>21</c:v>
                </c:pt>
              </c:strCache>
            </c:strRef>
          </c:tx>
          <c:spPr>
            <a:solidFill>
              <a:srgbClr val="00346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Sheet1!$F$2:$F$6</c:f>
              <c:numCache>
                <c:ptCount val="5"/>
                <c:pt idx="0">
                  <c:v>68.000000</c:v>
                </c:pt>
                <c:pt idx="1">
                  <c:v>91.600000</c:v>
                </c:pt>
                <c:pt idx="2">
                  <c:v>91.900000</c:v>
                </c:pt>
                <c:pt idx="3">
                  <c:v>93.700000</c:v>
                </c:pt>
                <c:pt idx="4">
                  <c:v>93.300000</c:v>
                </c:pt>
              </c:numCache>
            </c:numRef>
          </c:val>
        </c:ser>
        <c:ser>
          <c:idx val="5"/>
          <c:order val="5"/>
          <c:tx>
            <c:strRef>
              <c:f>Sheet1!$G$1</c:f>
              <c:strCache>
                <c:ptCount val="1"/>
                <c:pt idx="0">
                  <c:v>21</c:v>
                </c:pt>
              </c:strCache>
            </c:strRef>
          </c:tx>
          <c:spPr>
            <a:solidFill>
              <a:srgbClr val="001837"/>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Sheet1!$G$2:$G$6</c:f>
              <c:numCache>
                <c:ptCount val="5"/>
                <c:pt idx="0">
                  <c:v>66.800000</c:v>
                </c:pt>
                <c:pt idx="1">
                  <c:v>87.100000</c:v>
                </c:pt>
                <c:pt idx="2">
                  <c:v>85.400000</c:v>
                </c:pt>
                <c:pt idx="3">
                  <c:v>93.500000</c:v>
                </c:pt>
                <c:pt idx="4">
                  <c:v>91.800000</c:v>
                </c:pt>
              </c:numCache>
            </c:numRef>
          </c:val>
        </c:ser>
        <c:ser>
          <c:idx val="6"/>
          <c:order val="6"/>
          <c:tx>
            <c:strRef>
              <c:f>Sheet1!$H$1</c:f>
              <c:strCache>
                <c:ptCount val="1"/>
                <c:pt idx="0">
                  <c:v>22</c:v>
                </c:pt>
              </c:strCache>
            </c:strRef>
          </c:tx>
          <c:spPr>
            <a:solidFill>
              <a:srgbClr val="6DC9FF"/>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Sheet1!$H$2:$H$6</c:f>
              <c:numCache>
                <c:ptCount val="5"/>
                <c:pt idx="0">
                  <c:v>62.400000</c:v>
                </c:pt>
                <c:pt idx="1">
                  <c:v>88.300000</c:v>
                </c:pt>
                <c:pt idx="2">
                  <c:v>89.000000</c:v>
                </c:pt>
                <c:pt idx="3">
                  <c:v>90.400000</c:v>
                </c:pt>
                <c:pt idx="4">
                  <c:v>89.200000</c:v>
                </c:pt>
              </c:numCache>
            </c:numRef>
          </c:val>
        </c:ser>
        <c:ser>
          <c:idx val="7"/>
          <c:order val="7"/>
          <c:tx>
            <c:strRef>
              <c:f>Sheet1!$I$1</c:f>
              <c:strCache>
                <c:ptCount val="1"/>
                <c:pt idx="0">
                  <c:v>22</c:v>
                </c:pt>
              </c:strCache>
            </c:strRef>
          </c:tx>
          <c:spPr>
            <a:solidFill>
              <a:srgbClr val="22AEFF"/>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Sheet1!$I$2:$I$6</c:f>
              <c:numCache>
                <c:ptCount val="5"/>
                <c:pt idx="0">
                  <c:v>61.100000</c:v>
                </c:pt>
                <c:pt idx="1">
                  <c:v>83.300000</c:v>
                </c:pt>
                <c:pt idx="2">
                  <c:v>80.200000</c:v>
                </c:pt>
                <c:pt idx="3">
                  <c:v>90.300000</c:v>
                </c:pt>
                <c:pt idx="4">
                  <c:v>87.400000</c:v>
                </c:pt>
              </c:numCache>
            </c:numRef>
          </c:val>
        </c:ser>
        <c:ser>
          <c:idx val="8"/>
          <c:order val="8"/>
          <c:tx>
            <c:strRef>
              <c:f>Sheet1!$J$1</c:f>
              <c:strCache>
                <c:ptCount val="1"/>
                <c:pt idx="0">
                  <c:v>23</c:v>
                </c:pt>
              </c:strCache>
            </c:strRef>
          </c:tx>
          <c:spPr>
            <a:solidFill>
              <a:srgbClr val="1A85C3"/>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Sheet1!$J$2:$J$6</c:f>
              <c:numCache>
                <c:ptCount val="5"/>
                <c:pt idx="0">
                  <c:v>54.500000</c:v>
                </c:pt>
                <c:pt idx="1">
                  <c:v>83.600000</c:v>
                </c:pt>
                <c:pt idx="2">
                  <c:v>82.700000</c:v>
                </c:pt>
                <c:pt idx="3">
                  <c:v>86.500000</c:v>
                </c:pt>
                <c:pt idx="4">
                  <c:v>84.400000</c:v>
                </c:pt>
              </c:numCache>
            </c:numRef>
          </c:val>
        </c:ser>
        <c:ser>
          <c:idx val="9"/>
          <c:order val="9"/>
          <c:tx>
            <c:strRef>
              <c:f>Sheet1!$K$1</c:f>
              <c:strCache>
                <c:ptCount val="1"/>
                <c:pt idx="0">
                  <c:v>23</c:v>
                </c:pt>
              </c:strCache>
            </c:strRef>
          </c:tx>
          <c:spPr>
            <a:solidFill>
              <a:srgbClr val="145F9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Sheet1!$K$2:$K$6</c:f>
              <c:numCache>
                <c:ptCount val="5"/>
                <c:pt idx="0">
                  <c:v>54.600000</c:v>
                </c:pt>
                <c:pt idx="1">
                  <c:v>76.300000</c:v>
                </c:pt>
                <c:pt idx="2">
                  <c:v>73.200000</c:v>
                </c:pt>
                <c:pt idx="3">
                  <c:v>84.300000</c:v>
                </c:pt>
                <c:pt idx="4">
                  <c:v>81.300000</c:v>
                </c:pt>
              </c:numCache>
            </c:numRef>
          </c:val>
        </c:ser>
        <c:gapWidth val="130"/>
        <c:overlap val="-10"/>
        <c:axId val="2094734552"/>
        <c:axId val="2094734553"/>
      </c:barChart>
      <c:catAx>
        <c:axId val="2094734552"/>
        <c:scaling>
          <c:orientation val="minMax"/>
        </c:scaling>
        <c:delete val="0"/>
        <c:axPos val="b"/>
        <c:title>
          <c:tx>
            <c:rich>
              <a:bodyPr rot="0"/>
              <a:lstStyle/>
              <a:p>
                <a:pPr>
                  <a:defRPr b="0" i="0" strike="noStrike" sz="3400" u="none">
                    <a:solidFill>
                      <a:srgbClr val="000000"/>
                    </a:solidFill>
                    <a:latin typeface="Helvetica Neue"/>
                  </a:defRPr>
                </a:pPr>
                <a:r>
                  <a:rPr b="0" i="0" strike="noStrike" sz="3400" u="none">
                    <a:solidFill>
                      <a:srgbClr val="000000"/>
                    </a:solidFill>
                    <a:latin typeface="Helvetica Neue"/>
                  </a:rPr>
                  <a:t>Model Depth</a:t>
                </a:r>
              </a:p>
            </c:rich>
          </c:tx>
          <c:layout/>
          <c:overlay val="1"/>
        </c:title>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Accuracy /%</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79684"/>
          <c:y val="0.0766701"/>
          <c:w val="0.927032"/>
          <c:h val="0.798218"/>
        </c:manualLayout>
      </c:layout>
      <c:barChart>
        <c:barDir val="col"/>
        <c:grouping val="clustered"/>
        <c:varyColors val="0"/>
        <c:ser>
          <c:idx val="0"/>
          <c:order val="0"/>
          <c:tx>
            <c:strRef>
              <c:f>Sheet1!$B$1</c:f>
              <c:strCache>
                <c:ptCount val="1"/>
                <c:pt idx="0">
                  <c:v>15</c:v>
                </c:pt>
              </c:strCache>
            </c:strRef>
          </c:tx>
          <c:spPr>
            <a:solidFill>
              <a:srgbClr val="F8BA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Sheet1!$B$2:$B$7</c:f>
              <c:numCache>
                <c:ptCount val="6"/>
                <c:pt idx="0">
                  <c:v>99.100000</c:v>
                </c:pt>
                <c:pt idx="1">
                  <c:v>99.700000</c:v>
                </c:pt>
                <c:pt idx="2">
                  <c:v>99.700000</c:v>
                </c:pt>
                <c:pt idx="3">
                  <c:v>99.900000</c:v>
                </c:pt>
                <c:pt idx="4">
                  <c:v>99.800000</c:v>
                </c:pt>
                <c:pt idx="5">
                  <c:v>99.900000</c:v>
                </c:pt>
              </c:numCache>
            </c:numRef>
          </c:val>
        </c:ser>
        <c:ser>
          <c:idx val="1"/>
          <c:order val="1"/>
          <c:tx>
            <c:strRef>
              <c:f>Sheet1!$C$1</c:f>
              <c:strCache>
                <c:ptCount val="1"/>
                <c:pt idx="0">
                  <c:v>Untitled 2</c:v>
                </c:pt>
              </c:strCache>
            </c:strRef>
          </c:tx>
          <c:spPr>
            <a:solidFill>
              <a:schemeClr val="accent4">
                <a:hueOff val="-858837"/>
                <a:lumOff val="-9791"/>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Sheet1!$C$2:$C$7</c:f>
              <c:numCache>
                <c:ptCount val="6"/>
                <c:pt idx="0">
                  <c:v>99.300000</c:v>
                </c:pt>
                <c:pt idx="1">
                  <c:v>99.400000</c:v>
                </c:pt>
                <c:pt idx="2">
                  <c:v>99.600000</c:v>
                </c:pt>
                <c:pt idx="3">
                  <c:v>99.800000</c:v>
                </c:pt>
                <c:pt idx="4">
                  <c:v>99.900000</c:v>
                </c:pt>
                <c:pt idx="5">
                  <c:v>99.900000</c:v>
                </c:pt>
              </c:numCache>
            </c:numRef>
          </c:val>
        </c:ser>
        <c:ser>
          <c:idx val="2"/>
          <c:order val="2"/>
          <c:tx>
            <c:strRef>
              <c:f>Sheet1!$D$1</c:f>
              <c:strCache>
                <c:ptCount val="1"/>
                <c:pt idx="0">
                  <c:v>20</c:v>
                </c:pt>
              </c:strCache>
            </c:strRef>
          </c:tx>
          <c:spPr>
            <a:solidFill>
              <a:srgbClr val="FF54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Sheet1!$D$2:$D$7</c:f>
              <c:numCache>
                <c:ptCount val="6"/>
                <c:pt idx="0">
                  <c:v>92.000000</c:v>
                </c:pt>
                <c:pt idx="1">
                  <c:v>94.800000</c:v>
                </c:pt>
                <c:pt idx="2">
                  <c:v>97.100000</c:v>
                </c:pt>
                <c:pt idx="3">
                  <c:v>97.900000</c:v>
                </c:pt>
                <c:pt idx="4">
                  <c:v>97.600000</c:v>
                </c:pt>
                <c:pt idx="5">
                  <c:v>98.300000</c:v>
                </c:pt>
              </c:numCache>
            </c:numRef>
          </c:val>
        </c:ser>
        <c:ser>
          <c:idx val="3"/>
          <c:order val="3"/>
          <c:tx>
            <c:strRef>
              <c:f>Sheet1!$E$1</c:f>
              <c:strCache>
                <c:ptCount val="1"/>
                <c:pt idx="0">
                  <c:v>Untitled 3</c:v>
                </c:pt>
              </c:strCache>
            </c:strRef>
          </c:tx>
          <c:spPr>
            <a:solidFill>
              <a:schemeClr val="accent5">
                <a:hueOff val="-82419"/>
                <a:satOff val="-9513"/>
                <a:lumOff val="-16343"/>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Sheet1!$E$2:$E$7</c:f>
              <c:numCache>
                <c:ptCount val="6"/>
                <c:pt idx="0">
                  <c:v>92.400000</c:v>
                </c:pt>
                <c:pt idx="1">
                  <c:v>93.300000</c:v>
                </c:pt>
                <c:pt idx="2">
                  <c:v>94.000000</c:v>
                </c:pt>
                <c:pt idx="3">
                  <c:v>96.700000</c:v>
                </c:pt>
                <c:pt idx="4">
                  <c:v>97.700000</c:v>
                </c:pt>
                <c:pt idx="5">
                  <c:v>98.700000</c:v>
                </c:pt>
              </c:numCache>
            </c:numRef>
          </c:val>
        </c:ser>
        <c:ser>
          <c:idx val="4"/>
          <c:order val="4"/>
          <c:tx>
            <c:strRef>
              <c:f>Sheet1!$F$1</c:f>
              <c:strCache>
                <c:ptCount val="1"/>
                <c:pt idx="0">
                  <c:v>21</c:v>
                </c:pt>
              </c:strCache>
            </c:strRef>
          </c:tx>
          <c:spPr>
            <a:solidFill>
              <a:schemeClr val="accent5">
                <a:lumOff val="-29866"/>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Sheet1!$F$2:$F$7</c:f>
              <c:numCache>
                <c:ptCount val="6"/>
                <c:pt idx="0">
                  <c:v>88.400000</c:v>
                </c:pt>
                <c:pt idx="1">
                  <c:v>93.000000</c:v>
                </c:pt>
                <c:pt idx="2">
                  <c:v>95.800000</c:v>
                </c:pt>
                <c:pt idx="3">
                  <c:v>96.800000</c:v>
                </c:pt>
                <c:pt idx="4">
                  <c:v>95.800000</c:v>
                </c:pt>
                <c:pt idx="5">
                  <c:v>96.800000</c:v>
                </c:pt>
              </c:numCache>
            </c:numRef>
          </c:val>
        </c:ser>
        <c:ser>
          <c:idx val="5"/>
          <c:order val="5"/>
          <c:tx>
            <c:strRef>
              <c:f>Sheet1!$G$1</c:f>
              <c:strCache>
                <c:ptCount val="1"/>
                <c:pt idx="0">
                  <c:v>Untitled 4</c:v>
                </c:pt>
              </c:strCache>
            </c:strRef>
          </c:tx>
          <c:spPr>
            <a:solidFill>
              <a:srgbClr val="890F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Sheet1!$G$2:$G$7</c:f>
              <c:numCache>
                <c:ptCount val="6"/>
                <c:pt idx="0">
                  <c:v>89.900000</c:v>
                </c:pt>
                <c:pt idx="1">
                  <c:v>89.200000</c:v>
                </c:pt>
                <c:pt idx="2">
                  <c:v>90.600000</c:v>
                </c:pt>
                <c:pt idx="3">
                  <c:v>94.500000</c:v>
                </c:pt>
                <c:pt idx="4">
                  <c:v>95.400000</c:v>
                </c:pt>
                <c:pt idx="5">
                  <c:v>98.000000</c:v>
                </c:pt>
              </c:numCache>
            </c:numRef>
          </c:val>
        </c:ser>
        <c:ser>
          <c:idx val="6"/>
          <c:order val="6"/>
          <c:tx>
            <c:strRef>
              <c:f>Sheet1!$H$1</c:f>
              <c:strCache>
                <c:ptCount val="1"/>
                <c:pt idx="0">
                  <c:v>22</c:v>
                </c:pt>
              </c:strCache>
            </c:strRef>
          </c:tx>
          <c:spPr>
            <a:solidFill>
              <a:srgbClr val="F9C32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Sheet1!$H$2:$H$7</c:f>
              <c:numCache>
                <c:ptCount val="6"/>
                <c:pt idx="0">
                  <c:v>84.500000</c:v>
                </c:pt>
                <c:pt idx="1">
                  <c:v>88.500000</c:v>
                </c:pt>
                <c:pt idx="2">
                  <c:v>93.300000</c:v>
                </c:pt>
                <c:pt idx="3">
                  <c:v>95.200000</c:v>
                </c:pt>
                <c:pt idx="4">
                  <c:v>94.300000</c:v>
                </c:pt>
                <c:pt idx="5">
                  <c:v>95.800000</c:v>
                </c:pt>
              </c:numCache>
            </c:numRef>
          </c:val>
        </c:ser>
        <c:ser>
          <c:idx val="7"/>
          <c:order val="7"/>
          <c:tx>
            <c:strRef>
              <c:f>Sheet1!$I$1</c:f>
              <c:strCache>
                <c:ptCount val="1"/>
                <c:pt idx="0">
                  <c:v>Untitled 5</c:v>
                </c:pt>
              </c:strCache>
            </c:strRef>
          </c:tx>
          <c:spPr>
            <a:solidFill>
              <a:srgbClr val="FFA22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Sheet1!$I$2:$I$7</c:f>
              <c:numCache>
                <c:ptCount val="6"/>
                <c:pt idx="0">
                  <c:v>84.800000</c:v>
                </c:pt>
                <c:pt idx="1">
                  <c:v>85.700000</c:v>
                </c:pt>
                <c:pt idx="2">
                  <c:v>87.600000</c:v>
                </c:pt>
                <c:pt idx="3">
                  <c:v>92.000000</c:v>
                </c:pt>
                <c:pt idx="4">
                  <c:v>93.400000</c:v>
                </c:pt>
                <c:pt idx="5">
                  <c:v>96.900000</c:v>
                </c:pt>
              </c:numCache>
            </c:numRef>
          </c:val>
        </c:ser>
        <c:ser>
          <c:idx val="8"/>
          <c:order val="8"/>
          <c:tx>
            <c:strRef>
              <c:f>Sheet1!$J$1</c:f>
              <c:strCache>
                <c:ptCount val="1"/>
                <c:pt idx="0">
                  <c:v>23</c:v>
                </c:pt>
              </c:strCache>
            </c:strRef>
          </c:tx>
          <c:spPr>
            <a:solidFill>
              <a:srgbClr val="FF6A2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Sheet1!$J$2:$J$7</c:f>
              <c:numCache>
                <c:ptCount val="6"/>
                <c:pt idx="0">
                  <c:v>77.700000</c:v>
                </c:pt>
                <c:pt idx="1">
                  <c:v>83.900000</c:v>
                </c:pt>
                <c:pt idx="2">
                  <c:v>90.600000</c:v>
                </c:pt>
                <c:pt idx="3">
                  <c:v>91.600000</c:v>
                </c:pt>
                <c:pt idx="4">
                  <c:v>90.600000</c:v>
                </c:pt>
                <c:pt idx="5">
                  <c:v>93.600000</c:v>
                </c:pt>
              </c:numCache>
            </c:numRef>
          </c:val>
        </c:ser>
        <c:ser>
          <c:idx val="9"/>
          <c:order val="9"/>
          <c:tx>
            <c:strRef>
              <c:f>Sheet1!$K$1</c:f>
              <c:strCache>
                <c:ptCount val="1"/>
                <c:pt idx="0">
                  <c:v>Untitled 6</c:v>
                </c:pt>
              </c:strCache>
            </c:strRef>
          </c:tx>
          <c:spPr>
            <a:solidFill>
              <a:srgbClr val="F03E2A"/>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Sheet1!$K$2:$K$7</c:f>
              <c:numCache>
                <c:ptCount val="6"/>
                <c:pt idx="0">
                  <c:v>78.300000</c:v>
                </c:pt>
                <c:pt idx="1">
                  <c:v>78.800000</c:v>
                </c:pt>
                <c:pt idx="2">
                  <c:v>81.700000</c:v>
                </c:pt>
                <c:pt idx="3">
                  <c:v>88.300000</c:v>
                </c:pt>
                <c:pt idx="4">
                  <c:v>90.200000</c:v>
                </c:pt>
                <c:pt idx="5">
                  <c:v>94.500000</c:v>
                </c:pt>
              </c:numCache>
            </c:numRef>
          </c:val>
        </c:ser>
        <c:gapWidth val="16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05112"/>
          <c:y val="0.0800643"/>
          <c:w val="0.904489"/>
          <c:h val="0.789839"/>
        </c:manualLayout>
      </c:layout>
      <c:barChart>
        <c:barDir val="col"/>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Sheet1!$B$1:$D$1</c:f>
              <c:strCache>
                <c:ptCount val="3"/>
                <c:pt idx="0">
                  <c:v>data</c:v>
                </c:pt>
                <c:pt idx="1">
                  <c:v>model size</c:v>
                </c:pt>
                <c:pt idx="2">
                  <c:v>training steps</c:v>
                </c:pt>
              </c:strCache>
            </c:strRef>
          </c:cat>
          <c:val>
            <c:numRef>
              <c:f>Sheet1!$B$2:$D$2</c:f>
              <c:numCache>
                <c:ptCount val="3"/>
                <c:pt idx="0">
                  <c:v>17.000000</c:v>
                </c:pt>
                <c:pt idx="1">
                  <c:v>26.000000</c:v>
                </c:pt>
                <c:pt idx="2">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15"/>
        <c:minorUnit val="7.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more detailed</a:t>
            </a:r>
          </a:p>
          <a:p>
            <a:pPr/>
            <a:r>
              <a:t>requirement from learning or side effect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Shape 1028"/>
          <p:cNvSpPr/>
          <p:nvPr>
            <p:ph type="sldImg"/>
          </p:nvPr>
        </p:nvSpPr>
        <p:spPr>
          <a:prstGeom prst="rect">
            <a:avLst/>
          </a:prstGeom>
        </p:spPr>
        <p:txBody>
          <a:bodyPr/>
          <a:lstStyle/>
          <a:p>
            <a:pPr/>
          </a:p>
        </p:txBody>
      </p:sp>
      <p:sp>
        <p:nvSpPr>
          <p:cNvPr id="1029" name="Shape 1029"/>
          <p:cNvSpPr/>
          <p:nvPr>
            <p:ph type="body" sz="quarter" idx="1"/>
          </p:nvPr>
        </p:nvSpPr>
        <p:spPr>
          <a:prstGeom prst="rect">
            <a:avLst/>
          </a:prstGeom>
        </p:spPr>
        <p:txBody>
          <a:bodyPr/>
          <a:lstStyle/>
          <a:p>
            <a:pPr/>
            <a:r>
              <a:t>specificity</a:t>
            </a:r>
          </a:p>
          <a:p>
            <a:pPr/>
            <a:r>
              <a:t>editing</a:t>
            </a:r>
          </a:p>
          <a:p>
            <a:pPr/>
            <a:r>
              <a:t>expression?</a:t>
            </a:r>
          </a:p>
          <a:p>
            <a:pPr/>
            <a:r>
              <a:t>bias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2" name="Shape 1672"/>
          <p:cNvSpPr/>
          <p:nvPr>
            <p:ph type="sldImg"/>
          </p:nvPr>
        </p:nvSpPr>
        <p:spPr>
          <a:prstGeom prst="rect">
            <a:avLst/>
          </a:prstGeom>
        </p:spPr>
        <p:txBody>
          <a:bodyPr/>
          <a:lstStyle/>
          <a:p>
            <a:pPr/>
          </a:p>
        </p:txBody>
      </p:sp>
      <p:sp>
        <p:nvSpPr>
          <p:cNvPr id="1673" name="Shape 1673"/>
          <p:cNvSpPr/>
          <p:nvPr>
            <p:ph type="body" sz="quarter" idx="1"/>
          </p:nvPr>
        </p:nvSpPr>
        <p:spPr>
          <a:prstGeom prst="rect">
            <a:avLst/>
          </a:prstGeom>
        </p:spPr>
        <p:txBody>
          <a:bodyPr/>
          <a:lstStyle/>
          <a:p>
            <a:pPr/>
            <a:r>
              <a:t>The chinchilla scaling law describes the relationship between model size, data size and language modeling loss. Directly predicting downstream performance is not feasible due to the presence of emergence (the transition point is unpredictable and the performance increases drastically after the transition point). To circumvent this, we need to find an intermediate loss metric that follows the Chinchilla scaling law and then map this intermediate loss to the target metric that we care about.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laciohound.github.io/Science-of-LLMs-Tutorial/" TargetMode="External"/><Relationship Id="rId3" Type="http://schemas.openxmlformats.org/officeDocument/2006/relationships/hyperlink" Target="https://glaciohound.github.io/" TargetMode="External"/><Relationship Id="rId4" Type="http://schemas.openxmlformats.org/officeDocument/2006/relationships/hyperlink" Target="http://blender.cs.illinois.edu/hengji.html" TargetMode="External"/><Relationship Id="rId5" Type="http://schemas.openxmlformats.org/officeDocument/2006/relationships/image" Target="../media/image1.tif"/><Relationship Id="rId6" Type="http://schemas.openxmlformats.org/officeDocument/2006/relationships/image" Target="../media/image2.tif"/><Relationship Id="rId7" Type="http://schemas.openxmlformats.org/officeDocument/2006/relationships/image" Target="../media/image3.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2.png"/><Relationship Id="rId3" Type="http://schemas.openxmlformats.org/officeDocument/2006/relationships/image" Target="../media/image7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4.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5.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 Id="rId3" Type="http://schemas.openxmlformats.org/officeDocument/2006/relationships/image" Target="../media/image13.tif"/><Relationship Id="rId4" Type="http://schemas.openxmlformats.org/officeDocument/2006/relationships/image" Target="../media/image14.tif"/><Relationship Id="rId5" Type="http://schemas.openxmlformats.org/officeDocument/2006/relationships/image" Target="../media/image1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tif"/><Relationship Id="rId3" Type="http://schemas.openxmlformats.org/officeDocument/2006/relationships/image" Target="../media/image6.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 Id="rId3"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 Id="rId3" Type="http://schemas.openxmlformats.org/officeDocument/2006/relationships/image" Target="../media/image3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 Id="rId3" Type="http://schemas.openxmlformats.org/officeDocument/2006/relationships/chart" Target="../charts/char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 Id="rId3" Type="http://schemas.openxmlformats.org/officeDocument/2006/relationships/image" Target="../media/image3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image" Target="../media/image9.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 Id="rId3" Type="http://schemas.openxmlformats.org/officeDocument/2006/relationships/image" Target="../media/image4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 Id="rId3" Type="http://schemas.openxmlformats.org/officeDocument/2006/relationships/image" Target="../media/image6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 Id="rId3" Type="http://schemas.openxmlformats.org/officeDocument/2006/relationships/image" Target="../media/image67.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9.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0.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utorial Homepage: https://glaciohound.github.io/Science-of-LLMs-Tutorial/…"/>
          <p:cNvSpPr txBox="1"/>
          <p:nvPr>
            <p:ph type="body" idx="21"/>
          </p:nvPr>
        </p:nvSpPr>
        <p:spPr>
          <a:xfrm>
            <a:off x="1206499" y="11632923"/>
            <a:ext cx="21971002" cy="1905001"/>
          </a:xfrm>
          <a:prstGeom prst="rect">
            <a:avLst/>
          </a:prstGeom>
          <a:extLst>
            <a:ext uri="{C572A759-6A51-4108-AA02-DFA0A04FC94B}">
              <ma14:wrappingTextBoxFlag xmlns:ma14="http://schemas.microsoft.com/office/mac/drawingml/2011/main" val="1"/>
            </a:ext>
          </a:extLst>
        </p:spPr>
        <p:txBody>
          <a:bodyPr/>
          <a:lstStyle/>
          <a:p>
            <a:pPr/>
            <a:r>
              <a:t>Tutorial Homepage:</a:t>
            </a:r>
            <a:r>
              <a:rPr b="0"/>
              <a:t> </a:t>
            </a:r>
            <a:r>
              <a:rPr b="0" u="sng">
                <a:hlinkClick r:id="rId2" invalidUrl="" action="" tgtFrame="" tooltip="" history="1" highlightClick="0" endSnd="0"/>
              </a:rPr>
              <a:t>https://glaciohound.github.io/Science-of-LLMs-Tutorial/</a:t>
            </a:r>
            <a:r>
              <a:rPr b="0"/>
              <a:t> </a:t>
            </a:r>
          </a:p>
          <a:p>
            <a:pPr/>
            <a:r>
              <a:t>Chi Han, Ph.D. Student @ UIUC, </a:t>
            </a:r>
            <a:r>
              <a:rPr b="0" u="sng">
                <a:hlinkClick r:id="rId3" invalidUrl="" action="" tgtFrame="" tooltip="" history="1" highlightClick="0" endSnd="0"/>
              </a:rPr>
              <a:t>https://glaciohound.github.io/</a:t>
            </a:r>
          </a:p>
          <a:p>
            <a:pPr/>
            <a:r>
              <a:t>Heng Ji, Professor @ UIUC,</a:t>
            </a:r>
            <a:r>
              <a:rPr b="0"/>
              <a:t> </a:t>
            </a:r>
            <a:r>
              <a:rPr b="0" u="sng">
                <a:hlinkClick r:id="rId4" invalidUrl="" action="" tgtFrame="" tooltip="" history="1" highlightClick="0" endSnd="0"/>
              </a:rPr>
              <a:t>http://blender.cs.illinois.edu/hengji.html</a:t>
            </a:r>
            <a:r>
              <a:rPr b="0"/>
              <a:t> </a:t>
            </a:r>
          </a:p>
        </p:txBody>
      </p:sp>
      <p:sp>
        <p:nvSpPr>
          <p:cNvPr id="172" name="The Quest for A Science of Language Models"/>
          <p:cNvSpPr txBox="1"/>
          <p:nvPr>
            <p:ph type="ctrTitle"/>
          </p:nvPr>
        </p:nvSpPr>
        <p:spPr>
          <a:xfrm>
            <a:off x="1206496" y="2136640"/>
            <a:ext cx="21971004" cy="4648201"/>
          </a:xfrm>
          <a:prstGeom prst="rect">
            <a:avLst/>
          </a:prstGeom>
        </p:spPr>
        <p:txBody>
          <a:bodyPr/>
          <a:lstStyle/>
          <a:p>
            <a:pPr/>
            <a:r>
              <a:t>The Quest for</a:t>
            </a:r>
            <a:br/>
            <a:r>
              <a:rPr>
                <a:solidFill>
                  <a:schemeClr val="accent1">
                    <a:lumOff val="-13575"/>
                  </a:schemeClr>
                </a:solidFill>
              </a:rPr>
              <a:t>A Science of Language Models</a:t>
            </a:r>
          </a:p>
        </p:txBody>
      </p:sp>
      <p:sp>
        <p:nvSpPr>
          <p:cNvPr id="173" name="AAAI 2025 Tutorial…"/>
          <p:cNvSpPr txBox="1"/>
          <p:nvPr>
            <p:ph type="subTitle" sz="quarter" idx="1"/>
          </p:nvPr>
        </p:nvSpPr>
        <p:spPr>
          <a:xfrm>
            <a:off x="1206500" y="6706382"/>
            <a:ext cx="21971000" cy="1905001"/>
          </a:xfrm>
          <a:prstGeom prst="rect">
            <a:avLst/>
          </a:prstGeom>
        </p:spPr>
        <p:txBody>
          <a:bodyPr/>
          <a:lstStyle/>
          <a:p>
            <a:pPr defTabSz="594360">
              <a:defRPr sz="3960"/>
            </a:pPr>
            <a:r>
              <a:t>AAAI 2025 Tutorial</a:t>
            </a:r>
          </a:p>
          <a:p>
            <a:pPr defTabSz="594360">
              <a:defRPr b="0" i="1" sz="3960"/>
            </a:pPr>
            <a:r>
              <a:t>February 26, 2025, 2:00pm-3:45pm</a:t>
            </a:r>
            <a:br/>
            <a:r>
              <a:t>Pennsylvania Convention Center Room 113A, Philadelphia, PA, U.S.A.</a:t>
            </a:r>
          </a:p>
        </p:txBody>
      </p:sp>
      <p:pic>
        <p:nvPicPr>
          <p:cNvPr id="174" name="Image" descr="Image"/>
          <p:cNvPicPr>
            <a:picLocks noChangeAspect="1"/>
          </p:cNvPicPr>
          <p:nvPr/>
        </p:nvPicPr>
        <p:blipFill>
          <a:blip r:embed="rId5">
            <a:extLst/>
          </a:blip>
          <a:stretch>
            <a:fillRect/>
          </a:stretch>
        </p:blipFill>
        <p:spPr>
          <a:xfrm>
            <a:off x="17641616" y="11730328"/>
            <a:ext cx="6427950" cy="1710190"/>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a:off x="1304304" y="9262743"/>
            <a:ext cx="2322723" cy="2322723"/>
          </a:xfrm>
          <a:prstGeom prst="rect">
            <a:avLst/>
          </a:prstGeom>
          <a:ln w="12700">
            <a:miter lim="400000"/>
          </a:ln>
        </p:spPr>
      </p:pic>
      <p:pic>
        <p:nvPicPr>
          <p:cNvPr id="176" name="Image" descr="Image"/>
          <p:cNvPicPr>
            <a:picLocks noChangeAspect="1"/>
          </p:cNvPicPr>
          <p:nvPr/>
        </p:nvPicPr>
        <p:blipFill>
          <a:blip r:embed="rId7">
            <a:extLst/>
          </a:blip>
          <a:srcRect l="0" t="0" r="0" b="33328"/>
          <a:stretch>
            <a:fillRect/>
          </a:stretch>
        </p:blipFill>
        <p:spPr>
          <a:xfrm>
            <a:off x="4349693" y="9262847"/>
            <a:ext cx="2322549" cy="232244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How Do LMs Behave?"/>
          <p:cNvSpPr txBox="1"/>
          <p:nvPr>
            <p:ph type="title"/>
          </p:nvPr>
        </p:nvSpPr>
        <p:spPr>
          <a:xfrm>
            <a:off x="932527" y="3602405"/>
            <a:ext cx="21971005" cy="4648201"/>
          </a:xfrm>
          <a:prstGeom prst="rect">
            <a:avLst/>
          </a:prstGeom>
        </p:spPr>
        <p:txBody>
          <a:bodyPr/>
          <a:lstStyle/>
          <a:p>
            <a:pPr/>
            <a:r>
              <a:t>How Do LMs Behave?</a:t>
            </a:r>
          </a:p>
        </p:txBody>
      </p:sp>
      <p:sp>
        <p:nvSpPr>
          <p:cNvPr id="369" name="Part 1: Ethology"/>
          <p:cNvSpPr txBox="1"/>
          <p:nvPr/>
        </p:nvSpPr>
        <p:spPr>
          <a:xfrm>
            <a:off x="824980" y="870525"/>
            <a:ext cx="7946074"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4">
                    <a:hueOff val="-1247790"/>
                    <a:lumOff val="-12326"/>
                  </a:schemeClr>
                </a:solidFill>
              </a:defRPr>
            </a:lvl1pPr>
          </a:lstStyle>
          <a:p>
            <a:pPr/>
            <a:r>
              <a:t>Part 1: Ethology</a:t>
            </a:r>
          </a:p>
        </p:txBody>
      </p:sp>
      <p:sp>
        <p:nvSpPr>
          <p:cNvPr id="370" name="Topics:…"/>
          <p:cNvSpPr txBox="1"/>
          <p:nvPr/>
        </p:nvSpPr>
        <p:spPr>
          <a:xfrm>
            <a:off x="1333189" y="8436682"/>
            <a:ext cx="11945418" cy="45176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buSzPct val="123000"/>
              <a:buChar char="•"/>
            </a:pPr>
            <a:r>
              <a:rPr b="1"/>
              <a:t>Syntax</a:t>
            </a:r>
            <a:r>
              <a:t>: How do LMs work with syntax</a:t>
            </a:r>
          </a:p>
          <a:p>
            <a:pPr marL="609600" indent="-609600">
              <a:buSzPct val="123000"/>
              <a:buChar char="•"/>
            </a:pPr>
            <a:r>
              <a:rPr b="1"/>
              <a:t>Knowledge</a:t>
            </a:r>
            <a:r>
              <a:t>: Where is knowledge stored</a:t>
            </a:r>
          </a:p>
          <a:p>
            <a:pPr marL="609600" indent="-609600">
              <a:buSzPct val="123000"/>
              <a:buChar char="•"/>
            </a:pPr>
            <a:r>
              <a:rPr b="1"/>
              <a:t>Reasoning</a:t>
            </a:r>
            <a:r>
              <a:t>: How is reasoning conducted</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2" name="Calibrated Language Models Must Hallucinate"/>
          <p:cNvSpPr txBox="1"/>
          <p:nvPr>
            <p:ph type="title"/>
          </p:nvPr>
        </p:nvSpPr>
        <p:spPr>
          <a:xfrm>
            <a:off x="1206500" y="1079500"/>
            <a:ext cx="21971000" cy="1831444"/>
          </a:xfrm>
          <a:prstGeom prst="rect">
            <a:avLst/>
          </a:prstGeom>
        </p:spPr>
        <p:txBody>
          <a:bodyPr/>
          <a:lstStyle>
            <a:lvl1pPr defTabSz="2316421">
              <a:defRPr spc="-161" sz="8075"/>
            </a:lvl1pPr>
          </a:lstStyle>
          <a:p>
            <a:pPr/>
            <a:r>
              <a:t>Calibrated Language Models Must Hallucinate</a:t>
            </a:r>
          </a:p>
        </p:txBody>
      </p:sp>
      <p:sp>
        <p:nvSpPr>
          <p:cNvPr id="1703" name="Achiam, Josh, et al. &quot;Gpt-4 technical report.&quot; arXiv preprint arXiv:2303.08774 (2023)."/>
          <p:cNvSpPr txBox="1"/>
          <p:nvPr/>
        </p:nvSpPr>
        <p:spPr>
          <a:xfrm>
            <a:off x="7845056" y="13145529"/>
            <a:ext cx="8693888"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Achiam, Josh, et al. "Gpt-4 technical report." </a:t>
            </a:r>
            <a:r>
              <a:rPr i="1"/>
              <a:t>arXiv preprint arXiv:2303.08774</a:t>
            </a:r>
            <a:r>
              <a:t> (2023).</a:t>
            </a:r>
          </a:p>
        </p:txBody>
      </p:sp>
      <p:pic>
        <p:nvPicPr>
          <p:cNvPr id="1704" name="Image" descr="Image"/>
          <p:cNvPicPr>
            <a:picLocks noChangeAspect="1"/>
          </p:cNvPicPr>
          <p:nvPr/>
        </p:nvPicPr>
        <p:blipFill>
          <a:blip r:embed="rId2">
            <a:extLst/>
          </a:blip>
          <a:stretch>
            <a:fillRect/>
          </a:stretch>
        </p:blipFill>
        <p:spPr>
          <a:xfrm>
            <a:off x="1143000" y="2696756"/>
            <a:ext cx="22097932" cy="9214758"/>
          </a:xfrm>
          <a:prstGeom prst="rect">
            <a:avLst/>
          </a:prstGeom>
          <a:ln w="12700">
            <a:miter lim="400000"/>
          </a:ln>
        </p:spPr>
      </p:pic>
      <p:sp>
        <p:nvSpPr>
          <p:cNvPr id="1705" name="before alignment, LM is calibrated"/>
          <p:cNvSpPr txBox="1"/>
          <p:nvPr/>
        </p:nvSpPr>
        <p:spPr>
          <a:xfrm>
            <a:off x="1994526" y="11762648"/>
            <a:ext cx="937351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alignment, LM is calibrated</a:t>
            </a:r>
          </a:p>
        </p:txBody>
      </p:sp>
      <p:sp>
        <p:nvSpPr>
          <p:cNvPr id="1706" name="alignment sacrifices calibration"/>
          <p:cNvSpPr txBox="1"/>
          <p:nvPr/>
        </p:nvSpPr>
        <p:spPr>
          <a:xfrm>
            <a:off x="13979644" y="11762648"/>
            <a:ext cx="852495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sacrifices calibration</a:t>
            </a:r>
          </a:p>
        </p:txBody>
      </p:sp>
      <p:sp>
        <p:nvSpPr>
          <p:cNvPr id="1707"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Hallucination is inevitable”"/>
          <p:cNvSpPr txBox="1"/>
          <p:nvPr>
            <p:ph type="title"/>
          </p:nvPr>
        </p:nvSpPr>
        <p:spPr>
          <a:xfrm>
            <a:off x="1206500" y="1079500"/>
            <a:ext cx="21971000" cy="1831444"/>
          </a:xfrm>
          <a:prstGeom prst="rect">
            <a:avLst/>
          </a:prstGeom>
        </p:spPr>
        <p:txBody>
          <a:bodyPr/>
          <a:lstStyle/>
          <a:p>
            <a:pPr/>
            <a:r>
              <a:t>“Hallucination is inevitable”</a:t>
            </a:r>
          </a:p>
        </p:txBody>
      </p:sp>
      <p:sp>
        <p:nvSpPr>
          <p:cNvPr id="1710" name="Xu, Ziwei, Sanjay Jain, and Mohan Kankanhalli. &quot;Hallucination is inevitable: An innate limitation of large language models.&quot; arXiv preprint arXiv:2401.11817 (2024)."/>
          <p:cNvSpPr txBox="1"/>
          <p:nvPr/>
        </p:nvSpPr>
        <p:spPr>
          <a:xfrm>
            <a:off x="3914965" y="13120722"/>
            <a:ext cx="1655407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Xu, Ziwei, Sanjay Jain, and Mohan Kankanhalli. "Hallucination is inevitable: An innate limitation of large language models." arXiv preprint arXiv:2401.11817 (2024).</a:t>
            </a:r>
          </a:p>
        </p:txBody>
      </p:sp>
      <p:sp>
        <p:nvSpPr>
          <p:cNvPr id="1711"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712" name="Assumption: hallucination is defined as inconsistencies between a computable LLM and a ground truth function in (any) world."/>
          <p:cNvSpPr txBox="1"/>
          <p:nvPr>
            <p:ph type="body" sz="quarter" idx="1"/>
          </p:nvPr>
        </p:nvSpPr>
        <p:spPr>
          <a:xfrm>
            <a:off x="1206500" y="3305809"/>
            <a:ext cx="21971000" cy="2933785"/>
          </a:xfrm>
          <a:prstGeom prst="rect">
            <a:avLst/>
          </a:prstGeom>
        </p:spPr>
        <p:txBody>
          <a:bodyPr/>
          <a:lstStyle/>
          <a:p>
            <a:pPr/>
            <a:r>
              <a:rPr b="1"/>
              <a:t>Assumption</a:t>
            </a:r>
            <a:r>
              <a:t>: hallucination is defined as </a:t>
            </a:r>
            <a:r>
              <a:rPr>
                <a:solidFill>
                  <a:schemeClr val="accent5">
                    <a:lumOff val="-29866"/>
                  </a:schemeClr>
                </a:solidFill>
              </a:rPr>
              <a:t>inconsistencies between a computable LLM and a ground truth function in (any) world</a:t>
            </a:r>
            <a:r>
              <a:t>.</a:t>
            </a:r>
          </a:p>
        </p:txBody>
      </p:sp>
      <p:sp>
        <p:nvSpPr>
          <p:cNvPr id="1713" name="Theorem: Even if LLMs learn computable functions, they will inevitably hallucinate due to infinitely possible worlds."/>
          <p:cNvSpPr txBox="1"/>
          <p:nvPr/>
        </p:nvSpPr>
        <p:spPr>
          <a:xfrm>
            <a:off x="2789352" y="6910540"/>
            <a:ext cx="18805296" cy="4097803"/>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Even if LLMs learn </a:t>
            </a:r>
            <a:r>
              <a:rPr i="1"/>
              <a:t>computable functions</a:t>
            </a:r>
            <a:r>
              <a:t>, they will inevitably hallucinate due to infinitely possible worlds.</a:t>
            </a:r>
          </a:p>
        </p:txBody>
      </p:sp>
      <p:sp>
        <p:nvSpPr>
          <p:cNvPr id="1714"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3"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6"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17"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sp>
        <p:nvSpPr>
          <p:cNvPr id="1718"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719" name="Definitions Watermark: a set of outputs   detectable by   Strong watermarking: for any prompt  , and a (watermarked) output  , there is no efficient attacker to obtain   without watermark that the  ."/>
          <p:cNvSpPr txBox="1"/>
          <p:nvPr>
            <p:ph type="body" sz="half" idx="1"/>
          </p:nvPr>
        </p:nvSpPr>
        <p:spPr>
          <a:xfrm>
            <a:off x="1206500" y="3305809"/>
            <a:ext cx="21971000" cy="5204278"/>
          </a:xfrm>
          <a:prstGeom prst="rect">
            <a:avLst/>
          </a:prstGeom>
        </p:spPr>
        <p:txBody>
          <a:bodyPr/>
          <a:lstStyle/>
          <a:p>
            <a:pPr/>
            <a:r>
              <a:rPr b="1"/>
              <a:t>Definitions</a:t>
            </a:r>
            <a:br>
              <a:rPr b="1"/>
            </a:br>
            <a:r>
              <a:rPr b="1"/>
              <a:t>Watermark</a:t>
            </a:r>
            <a:r>
              <a:t>: a set of outputs </a:t>
            </a:r>
            <a14:m>
              <m:oMath>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D</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r>
                  <a:rPr xmlns:a="http://schemas.openxmlformats.org/drawingml/2006/main" sz="6600" i="1">
                    <a:solidFill>
                      <a:srgbClr val="000000"/>
                    </a:solidFill>
                    <a:latin typeface="Cambria Math" panose="02040503050406030204" pitchFamily="18" charset="0"/>
                  </a:rPr>
                  <m:t>}</m:t>
                </m:r>
              </m:oMath>
            </a14:m>
            <a:r>
              <a:t> detectable by </a:t>
            </a:r>
            <a14:m>
              <m:oMath>
                <m:r>
                  <a:rPr xmlns:a="http://schemas.openxmlformats.org/drawingml/2006/main" sz="6600" i="1">
                    <a:solidFill>
                      <a:srgbClr val="000000"/>
                    </a:solidFill>
                    <a:latin typeface="Cambria Math" panose="02040503050406030204" pitchFamily="18" charset="0"/>
                  </a:rPr>
                  <m:t>D</m:t>
                </m:r>
              </m:oMath>
            </a14:m>
            <a:br>
              <a:rPr b="1"/>
            </a:br>
            <a:r>
              <a:rPr b="1"/>
              <a:t>Strong watermarking:</a:t>
            </a:r>
            <a:r>
              <a:t> for any prompt </a:t>
            </a:r>
            <a14:m>
              <m:oMath>
                <m:r>
                  <a:rPr xmlns:a="http://schemas.openxmlformats.org/drawingml/2006/main" sz="6600" i="1">
                    <a:solidFill>
                      <a:srgbClr val="000000"/>
                    </a:solidFill>
                    <a:latin typeface="Cambria Math" panose="02040503050406030204" pitchFamily="18" charset="0"/>
                  </a:rPr>
                  <m:t>x</m:t>
                </m:r>
              </m:oMath>
            </a14:m>
            <a:r>
              <a:t>, and a (watermarked) output </a:t>
            </a:r>
            <a14:m>
              <m:oMath>
                <m:r>
                  <a:rPr xmlns:a="http://schemas.openxmlformats.org/drawingml/2006/main" sz="6600" i="1">
                    <a:solidFill>
                      <a:srgbClr val="000000"/>
                    </a:solidFill>
                    <a:latin typeface="Cambria Math" panose="02040503050406030204" pitchFamily="18" charset="0"/>
                  </a:rPr>
                  <m:t>y</m:t>
                </m:r>
              </m:oMath>
            </a14:m>
            <a:r>
              <a:t>, there is no efficient attacker to obtain </a:t>
            </a:r>
            <a14:m>
              <m:oMath>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oMath>
            </a14:m>
            <a:r>
              <a:t> without watermark that the </a:t>
            </a:r>
            <a14:m>
              <m:oMath>
                <m:r>
                  <a:rPr xmlns:a="http://schemas.openxmlformats.org/drawingml/2006/main" sz="6600" i="1">
                    <a:solidFill>
                      <a:srgbClr val="000000"/>
                    </a:solidFill>
                    <a:latin typeface="Cambria Math" panose="02040503050406030204" pitchFamily="18" charset="0"/>
                  </a:rPr>
                  <m:t>L</m:t>
                </m:r>
                <m:r>
                  <a:rPr xmlns:a="http://schemas.openxmlformats.org/drawingml/2006/main" sz="6600" i="1">
                    <a:solidFill>
                      <a:srgbClr val="000000"/>
                    </a:solidFill>
                    <a:latin typeface="Cambria Math" panose="02040503050406030204" pitchFamily="18" charset="0"/>
                  </a:rPr>
                  <m:t>M</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L</m:t>
                </m:r>
                <m:r>
                  <a:rPr xmlns:a="http://schemas.openxmlformats.org/drawingml/2006/main" sz="6600" i="1">
                    <a:solidFill>
                      <a:srgbClr val="000000"/>
                    </a:solidFill>
                    <a:latin typeface="Cambria Math" panose="02040503050406030204" pitchFamily="18" charset="0"/>
                  </a:rPr>
                  <m:t>M</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oMath>
            </a14:m>
            <a:r>
              <a:t>.</a:t>
            </a:r>
          </a:p>
        </p:txBody>
      </p:sp>
      <p:sp>
        <p:nvSpPr>
          <p:cNvPr id="1720" name="Theorem: with a perturbation oracle, a strong watermarking is impossible. i.e., there always exists an efficient attacker"/>
          <p:cNvSpPr txBox="1"/>
          <p:nvPr/>
        </p:nvSpPr>
        <p:spPr>
          <a:xfrm>
            <a:off x="1851404" y="8569271"/>
            <a:ext cx="20681192" cy="3306667"/>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with a </a:t>
            </a:r>
            <a:r>
              <a:rPr i="1" u="sng"/>
              <a:t>perturbation oracle</a:t>
            </a:r>
            <a:r>
              <a:t>, a strong watermarking is impossible. i.e., there always exists an efficient attacker </a:t>
            </a:r>
            <a14:m>
              <m:oMath>
                <m:r>
                  <a:rPr xmlns:a="http://schemas.openxmlformats.org/drawingml/2006/main" sz="6600" i="1">
                    <a:solidFill>
                      <a:srgbClr val="000000"/>
                    </a:solidFill>
                    <a:latin typeface="Cambria Math" panose="02040503050406030204" pitchFamily="18" charset="0"/>
                  </a:rPr>
                  <m:t>f</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oMath>
            </a14:m>
          </a:p>
        </p:txBody>
      </p:sp>
      <p:sp>
        <p:nvSpPr>
          <p:cNvPr id="1721"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0" grpId="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3"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24"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pic>
        <p:nvPicPr>
          <p:cNvPr id="1725" name="Image" descr="Image"/>
          <p:cNvPicPr>
            <a:picLocks noChangeAspect="1"/>
          </p:cNvPicPr>
          <p:nvPr/>
        </p:nvPicPr>
        <p:blipFill>
          <a:blip r:embed="rId2">
            <a:extLst/>
          </a:blip>
          <a:stretch>
            <a:fillRect/>
          </a:stretch>
        </p:blipFill>
        <p:spPr>
          <a:xfrm>
            <a:off x="1642978" y="3126953"/>
            <a:ext cx="9745802" cy="7862809"/>
          </a:xfrm>
          <a:prstGeom prst="rect">
            <a:avLst/>
          </a:prstGeom>
          <a:ln w="12700">
            <a:miter lim="400000"/>
          </a:ln>
        </p:spPr>
      </p:pic>
      <p:sp>
        <p:nvSpPr>
          <p:cNvPr id="1726" name="proposed attack algorithm by rejection sampling"/>
          <p:cNvSpPr txBox="1"/>
          <p:nvPr/>
        </p:nvSpPr>
        <p:spPr>
          <a:xfrm>
            <a:off x="1975541" y="11374033"/>
            <a:ext cx="9080676"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proposed attack algorithm by rejection sampling</a:t>
            </a:r>
          </a:p>
        </p:txBody>
      </p:sp>
      <p:pic>
        <p:nvPicPr>
          <p:cNvPr id="1727" name="Image" descr="Image"/>
          <p:cNvPicPr>
            <a:picLocks noChangeAspect="1"/>
          </p:cNvPicPr>
          <p:nvPr/>
        </p:nvPicPr>
        <p:blipFill>
          <a:blip r:embed="rId3">
            <a:extLst/>
          </a:blip>
          <a:srcRect l="0" t="0" r="49540" b="0"/>
          <a:stretch>
            <a:fillRect/>
          </a:stretch>
        </p:blipFill>
        <p:spPr>
          <a:xfrm>
            <a:off x="14869816" y="2756035"/>
            <a:ext cx="6772004" cy="3730392"/>
          </a:xfrm>
          <a:prstGeom prst="rect">
            <a:avLst/>
          </a:prstGeom>
          <a:ln w="12700">
            <a:miter lim="400000"/>
          </a:ln>
        </p:spPr>
      </p:pic>
      <p:pic>
        <p:nvPicPr>
          <p:cNvPr id="1728" name="Image" descr="Image"/>
          <p:cNvPicPr>
            <a:picLocks noChangeAspect="1"/>
          </p:cNvPicPr>
          <p:nvPr/>
        </p:nvPicPr>
        <p:blipFill>
          <a:blip r:embed="rId3">
            <a:extLst/>
          </a:blip>
          <a:srcRect l="49908" t="0" r="0" b="0"/>
          <a:stretch>
            <a:fillRect/>
          </a:stretch>
        </p:blipFill>
        <p:spPr>
          <a:xfrm>
            <a:off x="14869816" y="7974302"/>
            <a:ext cx="6772042" cy="3757768"/>
          </a:xfrm>
          <a:prstGeom prst="rect">
            <a:avLst/>
          </a:prstGeom>
          <a:ln w="12700">
            <a:miter lim="400000"/>
          </a:ln>
        </p:spPr>
      </p:pic>
      <p:sp>
        <p:nvSpPr>
          <p:cNvPr id="1729" name="detection score decreases"/>
          <p:cNvSpPr txBox="1"/>
          <p:nvPr/>
        </p:nvSpPr>
        <p:spPr>
          <a:xfrm>
            <a:off x="14602575" y="6453784"/>
            <a:ext cx="730636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detection score decreases</a:t>
            </a:r>
          </a:p>
        </p:txBody>
      </p:sp>
      <p:sp>
        <p:nvSpPr>
          <p:cNvPr id="1730" name="GPT-4 score (quality) remains stable"/>
          <p:cNvSpPr txBox="1"/>
          <p:nvPr/>
        </p:nvSpPr>
        <p:spPr>
          <a:xfrm>
            <a:off x="13303822" y="11700641"/>
            <a:ext cx="990386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GPT-4 score (quality) remains stable</a:t>
            </a:r>
          </a:p>
        </p:txBody>
      </p:sp>
      <p:sp>
        <p:nvSpPr>
          <p:cNvPr id="1731"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3"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34"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pic>
        <p:nvPicPr>
          <p:cNvPr id="1735" name="Image" descr="Image"/>
          <p:cNvPicPr>
            <a:picLocks noChangeAspect="1"/>
          </p:cNvPicPr>
          <p:nvPr/>
        </p:nvPicPr>
        <p:blipFill>
          <a:blip r:embed="rId2">
            <a:extLst/>
          </a:blip>
          <a:stretch>
            <a:fillRect/>
          </a:stretch>
        </p:blipFill>
        <p:spPr>
          <a:xfrm>
            <a:off x="1017002" y="3671015"/>
            <a:ext cx="14785029" cy="7945402"/>
          </a:xfrm>
          <a:prstGeom prst="rect">
            <a:avLst/>
          </a:prstGeom>
          <a:ln w="12700">
            <a:miter lim="400000"/>
          </a:ln>
        </p:spPr>
      </p:pic>
      <p:sp>
        <p:nvSpPr>
          <p:cNvPr id="1736" name="Line"/>
          <p:cNvSpPr/>
          <p:nvPr/>
        </p:nvSpPr>
        <p:spPr>
          <a:xfrm flipH="1" flipV="1">
            <a:off x="7821449" y="6378711"/>
            <a:ext cx="560156" cy="3930635"/>
          </a:xfrm>
          <a:prstGeom prst="line">
            <a:avLst/>
          </a:prstGeom>
          <a:ln w="63500">
            <a:solidFill>
              <a:srgbClr val="000000"/>
            </a:solidFill>
            <a:miter lim="400000"/>
            <a:headEnd type="triangle"/>
          </a:ln>
        </p:spPr>
        <p:txBody>
          <a:bodyPr lIns="50800" tIns="50800" rIns="50800" bIns="50800" anchor="ctr"/>
          <a:lstStyle/>
          <a:p>
            <a:pPr/>
          </a:p>
        </p:txBody>
      </p:sp>
      <p:sp>
        <p:nvSpPr>
          <p:cNvPr id="1737" name="Line"/>
          <p:cNvSpPr/>
          <p:nvPr/>
        </p:nvSpPr>
        <p:spPr>
          <a:xfrm flipH="1" flipV="1">
            <a:off x="5418056" y="6604942"/>
            <a:ext cx="3085607" cy="1570505"/>
          </a:xfrm>
          <a:prstGeom prst="line">
            <a:avLst/>
          </a:prstGeom>
          <a:ln w="63500">
            <a:solidFill>
              <a:srgbClr val="000000"/>
            </a:solidFill>
            <a:miter lim="400000"/>
            <a:headEnd type="triangle"/>
          </a:ln>
        </p:spPr>
        <p:txBody>
          <a:bodyPr lIns="50800" tIns="50800" rIns="50800" bIns="50800" anchor="ctr"/>
          <a:lstStyle/>
          <a:p>
            <a:pPr/>
          </a:p>
        </p:txBody>
      </p:sp>
      <p:sp>
        <p:nvSpPr>
          <p:cNvPr id="1738" name="Line"/>
          <p:cNvSpPr/>
          <p:nvPr/>
        </p:nvSpPr>
        <p:spPr>
          <a:xfrm flipV="1">
            <a:off x="15961361" y="4056204"/>
            <a:ext cx="1" cy="7175024"/>
          </a:xfrm>
          <a:prstGeom prst="line">
            <a:avLst/>
          </a:prstGeom>
          <a:ln w="101600">
            <a:solidFill>
              <a:srgbClr val="000000"/>
            </a:solidFill>
            <a:custDash>
              <a:ds d="200000" sp="200000"/>
            </a:custDash>
            <a:miter lim="400000"/>
            <a:headEnd type="triangle"/>
          </a:ln>
        </p:spPr>
        <p:txBody>
          <a:bodyPr lIns="50800" tIns="50800" rIns="50800" bIns="50800" anchor="ctr"/>
          <a:lstStyle/>
          <a:p>
            <a:pPr/>
          </a:p>
        </p:txBody>
      </p:sp>
      <p:sp>
        <p:nvSpPr>
          <p:cNvPr id="1739" name="during sampling, the text is less detectable but quality remains"/>
          <p:cNvSpPr txBox="1"/>
          <p:nvPr/>
        </p:nvSpPr>
        <p:spPr>
          <a:xfrm>
            <a:off x="17200443" y="5992005"/>
            <a:ext cx="5618569"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during sampling, the text is less detectable but quality remains</a:t>
            </a:r>
          </a:p>
        </p:txBody>
      </p:sp>
      <p:sp>
        <p:nvSpPr>
          <p:cNvPr id="174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2"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43" name="Zhang, Hanlin, et al. &quot;Watermarks in the sand: impossibility of strong watermarking for language models.&quot; Forty-first International Conference on Machine Learning. 2024.…"/>
          <p:cNvSpPr txBox="1"/>
          <p:nvPr/>
        </p:nvSpPr>
        <p:spPr>
          <a:xfrm>
            <a:off x="3330435" y="12692475"/>
            <a:ext cx="17723130"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Zhang, Hanlin, et al. "Watermarks in the sand: impossibility of strong watermarking for language models." Forty-first International Conference on Machine Learning. 2024.</a:t>
            </a:r>
          </a:p>
          <a:p>
            <a:pPr>
              <a:lnSpc>
                <a:spcPct val="100000"/>
              </a:lnSpc>
              <a:spcBef>
                <a:spcPts val="0"/>
              </a:spcBef>
              <a:defRPr sz="1800">
                <a:solidFill>
                  <a:srgbClr val="5E5E5E"/>
                </a:solidFill>
              </a:defRPr>
            </a:pPr>
            <a:r>
              <a:t>Fernandez, P., Couairon, G., J´ egou, H., Douze, M., and Furon, T. The stable signature: Rooting watermarks in latent diffusion models. arXiv preprint arXiv:2303.15435, 2023.</a:t>
            </a:r>
          </a:p>
          <a:p>
            <a:pPr>
              <a:lnSpc>
                <a:spcPct val="100000"/>
              </a:lnSpc>
              <a:spcBef>
                <a:spcPts val="0"/>
              </a:spcBef>
              <a:defRPr sz="1800">
                <a:solidFill>
                  <a:srgbClr val="5E5E5E"/>
                </a:solidFill>
              </a:defRPr>
            </a:pPr>
            <a:r>
              <a:t>Mountain, S. Invisible watermark, 2021. URL https://github.com/ShieldMnt/invisible-watermark#supported-algorithms.</a:t>
            </a:r>
          </a:p>
        </p:txBody>
      </p:sp>
      <p:pic>
        <p:nvPicPr>
          <p:cNvPr id="1744" name="Image" descr="Image"/>
          <p:cNvPicPr>
            <a:picLocks noChangeAspect="1"/>
          </p:cNvPicPr>
          <p:nvPr/>
        </p:nvPicPr>
        <p:blipFill>
          <a:blip r:embed="rId2">
            <a:extLst/>
          </a:blip>
          <a:stretch>
            <a:fillRect/>
          </a:stretch>
        </p:blipFill>
        <p:spPr>
          <a:xfrm>
            <a:off x="1197903" y="4206701"/>
            <a:ext cx="21988194" cy="5550118"/>
          </a:xfrm>
          <a:prstGeom prst="rect">
            <a:avLst/>
          </a:prstGeom>
          <a:ln w="12700">
            <a:miter lim="400000"/>
          </a:ln>
        </p:spPr>
      </p:pic>
      <p:sp>
        <p:nvSpPr>
          <p:cNvPr id="1745" name="p-value: (lower = deeper watermark)"/>
          <p:cNvSpPr txBox="1"/>
          <p:nvPr/>
        </p:nvSpPr>
        <p:spPr>
          <a:xfrm>
            <a:off x="133301" y="11052577"/>
            <a:ext cx="7958891"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p-value:</a:t>
            </a:r>
            <a:br/>
            <a:r>
              <a:t>(lower = deeper watermark)</a:t>
            </a:r>
          </a:p>
        </p:txBody>
      </p:sp>
      <p:sp>
        <p:nvSpPr>
          <p:cNvPr id="1746" name="4e-15"/>
          <p:cNvSpPr txBox="1"/>
          <p:nvPr/>
        </p:nvSpPr>
        <p:spPr>
          <a:xfrm>
            <a:off x="3264945" y="10065896"/>
            <a:ext cx="169560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4e-15</a:t>
            </a:r>
          </a:p>
        </p:txBody>
      </p:sp>
      <p:sp>
        <p:nvSpPr>
          <p:cNvPr id="1747" name="0.24"/>
          <p:cNvSpPr txBox="1"/>
          <p:nvPr/>
        </p:nvSpPr>
        <p:spPr>
          <a:xfrm>
            <a:off x="8800040" y="10092650"/>
            <a:ext cx="130058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0.24</a:t>
            </a:r>
          </a:p>
        </p:txBody>
      </p:sp>
      <p:sp>
        <p:nvSpPr>
          <p:cNvPr id="1748" name="1e-5"/>
          <p:cNvSpPr txBox="1"/>
          <p:nvPr/>
        </p:nvSpPr>
        <p:spPr>
          <a:xfrm>
            <a:off x="14158520" y="10092650"/>
            <a:ext cx="13566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1e-5</a:t>
            </a:r>
          </a:p>
        </p:txBody>
      </p:sp>
      <p:sp>
        <p:nvSpPr>
          <p:cNvPr id="1749" name="0.47"/>
          <p:cNvSpPr txBox="1"/>
          <p:nvPr/>
        </p:nvSpPr>
        <p:spPr>
          <a:xfrm>
            <a:off x="19768038" y="10092650"/>
            <a:ext cx="130058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0.47</a:t>
            </a:r>
          </a:p>
        </p:txBody>
      </p:sp>
      <p:sp>
        <p:nvSpPr>
          <p:cNvPr id="1750" name="Line"/>
          <p:cNvSpPr/>
          <p:nvPr/>
        </p:nvSpPr>
        <p:spPr>
          <a:xfrm rot="20460595">
            <a:off x="18181153" y="10098915"/>
            <a:ext cx="1254397" cy="493737"/>
          </a:xfrm>
          <a:custGeom>
            <a:avLst/>
            <a:gdLst/>
            <a:ahLst/>
            <a:cxnLst>
              <a:cxn ang="0">
                <a:pos x="wd2" y="hd2"/>
              </a:cxn>
              <a:cxn ang="5400000">
                <a:pos x="wd2" y="hd2"/>
              </a:cxn>
              <a:cxn ang="10800000">
                <a:pos x="wd2" y="hd2"/>
              </a:cxn>
              <a:cxn ang="16200000">
                <a:pos x="wd2" y="hd2"/>
              </a:cxn>
            </a:cxnLst>
            <a:rect l="0" t="0" r="r" b="b"/>
            <a:pathLst>
              <a:path w="21600" h="20015" fill="norm" stroke="1" extrusionOk="0">
                <a:moveTo>
                  <a:pt x="0" y="18685"/>
                </a:moveTo>
                <a:cubicBezTo>
                  <a:pt x="5214" y="21600"/>
                  <a:pt x="10705" y="19683"/>
                  <a:pt x="15335" y="13330"/>
                </a:cubicBezTo>
                <a:cubicBezTo>
                  <a:pt x="17793" y="9957"/>
                  <a:pt x="19927" y="5418"/>
                  <a:pt x="21600" y="0"/>
                </a:cubicBezTo>
              </a:path>
            </a:pathLst>
          </a:custGeom>
          <a:ln w="63500">
            <a:solidFill>
              <a:srgbClr val="000000"/>
            </a:solidFill>
            <a:miter lim="400000"/>
            <a:tailEnd type="triangle"/>
          </a:ln>
        </p:spPr>
        <p:txBody>
          <a:bodyPr lIns="50800" tIns="50800" rIns="50800" bIns="50800" anchor="ctr"/>
          <a:lstStyle/>
          <a:p>
            <a:pPr/>
          </a:p>
        </p:txBody>
      </p:sp>
      <p:sp>
        <p:nvSpPr>
          <p:cNvPr id="1751" name="Line"/>
          <p:cNvSpPr/>
          <p:nvPr/>
        </p:nvSpPr>
        <p:spPr>
          <a:xfrm rot="20460595">
            <a:off x="7715232" y="10137562"/>
            <a:ext cx="1254397" cy="493737"/>
          </a:xfrm>
          <a:custGeom>
            <a:avLst/>
            <a:gdLst/>
            <a:ahLst/>
            <a:cxnLst>
              <a:cxn ang="0">
                <a:pos x="wd2" y="hd2"/>
              </a:cxn>
              <a:cxn ang="5400000">
                <a:pos x="wd2" y="hd2"/>
              </a:cxn>
              <a:cxn ang="10800000">
                <a:pos x="wd2" y="hd2"/>
              </a:cxn>
              <a:cxn ang="16200000">
                <a:pos x="wd2" y="hd2"/>
              </a:cxn>
            </a:cxnLst>
            <a:rect l="0" t="0" r="r" b="b"/>
            <a:pathLst>
              <a:path w="21600" h="20015" fill="norm" stroke="1" extrusionOk="0">
                <a:moveTo>
                  <a:pt x="0" y="18685"/>
                </a:moveTo>
                <a:cubicBezTo>
                  <a:pt x="5214" y="21600"/>
                  <a:pt x="10705" y="19683"/>
                  <a:pt x="15335" y="13330"/>
                </a:cubicBezTo>
                <a:cubicBezTo>
                  <a:pt x="17793" y="9957"/>
                  <a:pt x="19927" y="5418"/>
                  <a:pt x="21600" y="0"/>
                </a:cubicBezTo>
              </a:path>
            </a:pathLst>
          </a:custGeom>
          <a:ln w="63500">
            <a:solidFill>
              <a:srgbClr val="000000"/>
            </a:solidFill>
            <a:miter lim="400000"/>
            <a:tailEnd type="triangle"/>
          </a:ln>
        </p:spPr>
        <p:txBody>
          <a:bodyPr lIns="50800" tIns="50800" rIns="50800" bIns="50800" anchor="ctr"/>
          <a:lstStyle/>
          <a:p>
            <a:pPr/>
          </a:p>
        </p:txBody>
      </p:sp>
      <p:sp>
        <p:nvSpPr>
          <p:cNvPr id="1752"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753" name="Arrow"/>
          <p:cNvSpPr/>
          <p:nvPr/>
        </p:nvSpPr>
        <p:spPr>
          <a:xfrm>
            <a:off x="5850213" y="6655365"/>
            <a:ext cx="1744971" cy="1211337"/>
          </a:xfrm>
          <a:prstGeom prst="rightArrow">
            <a:avLst>
              <a:gd name="adj1" fmla="val 43293"/>
              <a:gd name="adj2" fmla="val 47449"/>
            </a:avLst>
          </a:prstGeom>
          <a:solidFill>
            <a:schemeClr val="accent1">
              <a:lumOff val="16847"/>
            </a:schemeClr>
          </a:solidFill>
          <a:ln w="635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54" name="Arrow"/>
          <p:cNvSpPr/>
          <p:nvPr/>
        </p:nvSpPr>
        <p:spPr>
          <a:xfrm>
            <a:off x="16861259" y="6655365"/>
            <a:ext cx="1744971" cy="1211337"/>
          </a:xfrm>
          <a:prstGeom prst="rightArrow">
            <a:avLst>
              <a:gd name="adj1" fmla="val 43293"/>
              <a:gd name="adj2" fmla="val 47449"/>
            </a:avLst>
          </a:prstGeom>
          <a:solidFill>
            <a:schemeClr val="accent1">
              <a:lumOff val="16847"/>
            </a:schemeClr>
          </a:solidFill>
          <a:ln w="635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6"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57"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758" name="More natural settings and more realistic assumptions…"/>
          <p:cNvSpPr txBox="1"/>
          <p:nvPr/>
        </p:nvSpPr>
        <p:spPr>
          <a:xfrm>
            <a:off x="1136751" y="4453534"/>
            <a:ext cx="21776672"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More natural settings and more realistic assumptions</a:t>
            </a:r>
          </a:p>
          <a:p>
            <a:pPr marL="609600" indent="-609600">
              <a:lnSpc>
                <a:spcPct val="100000"/>
              </a:lnSpc>
              <a:spcBef>
                <a:spcPts val="7200"/>
              </a:spcBef>
              <a:buSzPct val="123000"/>
              <a:buChar char="•"/>
            </a:pPr>
            <a:r>
              <a:t>Obtaining tighter bounds for LM limitations</a:t>
            </a:r>
          </a:p>
          <a:p>
            <a:pPr marL="609600" indent="-609600">
              <a:lnSpc>
                <a:spcPct val="100000"/>
              </a:lnSpc>
              <a:spcBef>
                <a:spcPts val="7200"/>
              </a:spcBef>
              <a:buSzPct val="123000"/>
              <a:buChar char="•"/>
            </a:pPr>
            <a:r>
              <a:t>Involving and unifying the effect of model architectures, data distribution and linguistic structure?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0" name="Rectangle"/>
          <p:cNvSpPr/>
          <p:nvPr/>
        </p:nvSpPr>
        <p:spPr>
          <a:xfrm>
            <a:off x="1173541" y="2425460"/>
            <a:ext cx="22036918" cy="1124409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1" name="A Retrospect of Science of LMs"/>
          <p:cNvSpPr txBox="1"/>
          <p:nvPr>
            <p:ph type="title"/>
          </p:nvPr>
        </p:nvSpPr>
        <p:spPr>
          <a:prstGeom prst="rect">
            <a:avLst/>
          </a:prstGeom>
        </p:spPr>
        <p:txBody>
          <a:bodyPr/>
          <a:lstStyle/>
          <a:p>
            <a:pPr/>
            <a:r>
              <a:t>A Retrospect of Science of LMs</a:t>
            </a:r>
          </a:p>
        </p:txBody>
      </p:sp>
      <p:sp>
        <p:nvSpPr>
          <p:cNvPr id="1762" name="Shape"/>
          <p:cNvSpPr/>
          <p:nvPr/>
        </p:nvSpPr>
        <p:spPr>
          <a:xfrm>
            <a:off x="5264705" y="8646328"/>
            <a:ext cx="3108026" cy="4644470"/>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8"/>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8"/>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8"/>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8"/>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chemeClr val="accent1">
              <a:hueOff val="114395"/>
              <a:lumOff val="-24975"/>
              <a:alpha val="30741"/>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3" name="Shape"/>
          <p:cNvSpPr/>
          <p:nvPr/>
        </p:nvSpPr>
        <p:spPr>
          <a:xfrm>
            <a:off x="2052212" y="8648016"/>
            <a:ext cx="3108026" cy="4644472"/>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7"/>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7"/>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7"/>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7"/>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rgbClr val="1BA5F5">
              <a:alpha val="3074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4" name="Calculator"/>
          <p:cNvSpPr/>
          <p:nvPr/>
        </p:nvSpPr>
        <p:spPr>
          <a:xfrm>
            <a:off x="20388082" y="8027475"/>
            <a:ext cx="1436266" cy="2032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2" y="0"/>
                </a:moveTo>
                <a:cubicBezTo>
                  <a:pt x="681" y="0"/>
                  <a:pt x="0" y="481"/>
                  <a:pt x="0" y="1075"/>
                </a:cubicBezTo>
                <a:lnTo>
                  <a:pt x="0" y="20525"/>
                </a:lnTo>
                <a:cubicBezTo>
                  <a:pt x="0" y="21119"/>
                  <a:pt x="681" y="21600"/>
                  <a:pt x="1522" y="21600"/>
                </a:cubicBezTo>
                <a:lnTo>
                  <a:pt x="20081" y="21600"/>
                </a:lnTo>
                <a:cubicBezTo>
                  <a:pt x="20922" y="21600"/>
                  <a:pt x="21600" y="21119"/>
                  <a:pt x="21600" y="20525"/>
                </a:cubicBezTo>
                <a:lnTo>
                  <a:pt x="21600" y="1075"/>
                </a:lnTo>
                <a:cubicBezTo>
                  <a:pt x="21592" y="481"/>
                  <a:pt x="20912" y="0"/>
                  <a:pt x="20071" y="0"/>
                </a:cubicBezTo>
                <a:lnTo>
                  <a:pt x="1522" y="0"/>
                </a:lnTo>
                <a:close/>
                <a:moveTo>
                  <a:pt x="2866" y="1696"/>
                </a:moveTo>
                <a:lnTo>
                  <a:pt x="18734" y="1696"/>
                </a:lnTo>
                <a:cubicBezTo>
                  <a:pt x="19017" y="1696"/>
                  <a:pt x="19254" y="1857"/>
                  <a:pt x="19254" y="2062"/>
                </a:cubicBezTo>
                <a:lnTo>
                  <a:pt x="19254" y="4985"/>
                </a:lnTo>
                <a:cubicBezTo>
                  <a:pt x="19254" y="5185"/>
                  <a:pt x="19024" y="5351"/>
                  <a:pt x="18734" y="5351"/>
                </a:cubicBezTo>
                <a:lnTo>
                  <a:pt x="2866" y="5351"/>
                </a:lnTo>
                <a:cubicBezTo>
                  <a:pt x="2583" y="5351"/>
                  <a:pt x="2348" y="5190"/>
                  <a:pt x="2348" y="4985"/>
                </a:cubicBezTo>
                <a:lnTo>
                  <a:pt x="2348" y="2062"/>
                </a:lnTo>
                <a:cubicBezTo>
                  <a:pt x="2348" y="1862"/>
                  <a:pt x="2576" y="1696"/>
                  <a:pt x="2866" y="1696"/>
                </a:cubicBezTo>
                <a:close/>
                <a:moveTo>
                  <a:pt x="17580" y="6615"/>
                </a:moveTo>
                <a:cubicBezTo>
                  <a:pt x="17771" y="6615"/>
                  <a:pt x="17924" y="6723"/>
                  <a:pt x="17924" y="6858"/>
                </a:cubicBezTo>
                <a:cubicBezTo>
                  <a:pt x="17924" y="6993"/>
                  <a:pt x="17771" y="7101"/>
                  <a:pt x="17580" y="7101"/>
                </a:cubicBezTo>
                <a:cubicBezTo>
                  <a:pt x="17389" y="7106"/>
                  <a:pt x="17236" y="6993"/>
                  <a:pt x="17236" y="6858"/>
                </a:cubicBezTo>
                <a:cubicBezTo>
                  <a:pt x="17236" y="6723"/>
                  <a:pt x="17389" y="6615"/>
                  <a:pt x="17580" y="6615"/>
                </a:cubicBezTo>
                <a:close/>
                <a:moveTo>
                  <a:pt x="2890" y="6674"/>
                </a:moveTo>
                <a:lnTo>
                  <a:pt x="5121" y="6674"/>
                </a:lnTo>
                <a:cubicBezTo>
                  <a:pt x="5419" y="6674"/>
                  <a:pt x="5663" y="6847"/>
                  <a:pt x="5663" y="7057"/>
                </a:cubicBezTo>
                <a:lnTo>
                  <a:pt x="5663" y="8073"/>
                </a:lnTo>
                <a:cubicBezTo>
                  <a:pt x="5663" y="8284"/>
                  <a:pt x="5419" y="8456"/>
                  <a:pt x="5121" y="8456"/>
                </a:cubicBezTo>
                <a:lnTo>
                  <a:pt x="2890" y="8456"/>
                </a:lnTo>
                <a:cubicBezTo>
                  <a:pt x="2592" y="8456"/>
                  <a:pt x="2348" y="8284"/>
                  <a:pt x="2348" y="8073"/>
                </a:cubicBezTo>
                <a:lnTo>
                  <a:pt x="2348" y="7057"/>
                </a:lnTo>
                <a:cubicBezTo>
                  <a:pt x="2348" y="6847"/>
                  <a:pt x="2592" y="6674"/>
                  <a:pt x="2890" y="6674"/>
                </a:cubicBezTo>
                <a:close/>
                <a:moveTo>
                  <a:pt x="7400" y="6674"/>
                </a:moveTo>
                <a:lnTo>
                  <a:pt x="9669" y="6674"/>
                </a:lnTo>
                <a:cubicBezTo>
                  <a:pt x="9967" y="6674"/>
                  <a:pt x="10211" y="6847"/>
                  <a:pt x="10211" y="7057"/>
                </a:cubicBezTo>
                <a:lnTo>
                  <a:pt x="10211" y="8073"/>
                </a:lnTo>
                <a:cubicBezTo>
                  <a:pt x="10211" y="8284"/>
                  <a:pt x="9967" y="8456"/>
                  <a:pt x="9669" y="8456"/>
                </a:cubicBezTo>
                <a:lnTo>
                  <a:pt x="7400" y="8456"/>
                </a:lnTo>
                <a:cubicBezTo>
                  <a:pt x="7102" y="8456"/>
                  <a:pt x="6858" y="8284"/>
                  <a:pt x="6858" y="8073"/>
                </a:cubicBezTo>
                <a:lnTo>
                  <a:pt x="6858" y="7057"/>
                </a:lnTo>
                <a:cubicBezTo>
                  <a:pt x="6858" y="6847"/>
                  <a:pt x="7102" y="6674"/>
                  <a:pt x="7400" y="6674"/>
                </a:cubicBezTo>
                <a:close/>
                <a:moveTo>
                  <a:pt x="11924" y="6674"/>
                </a:moveTo>
                <a:lnTo>
                  <a:pt x="14195" y="6674"/>
                </a:lnTo>
                <a:cubicBezTo>
                  <a:pt x="14493" y="6674"/>
                  <a:pt x="14738" y="6847"/>
                  <a:pt x="14738" y="7057"/>
                </a:cubicBezTo>
                <a:lnTo>
                  <a:pt x="14738" y="8073"/>
                </a:lnTo>
                <a:cubicBezTo>
                  <a:pt x="14738" y="8284"/>
                  <a:pt x="14493" y="8456"/>
                  <a:pt x="14195" y="8456"/>
                </a:cubicBezTo>
                <a:lnTo>
                  <a:pt x="11924" y="8456"/>
                </a:lnTo>
                <a:cubicBezTo>
                  <a:pt x="11626" y="8456"/>
                  <a:pt x="11382" y="8284"/>
                  <a:pt x="11382" y="8073"/>
                </a:cubicBezTo>
                <a:lnTo>
                  <a:pt x="11382" y="7057"/>
                </a:lnTo>
                <a:cubicBezTo>
                  <a:pt x="11382" y="6847"/>
                  <a:pt x="11626" y="6674"/>
                  <a:pt x="11924" y="6674"/>
                </a:cubicBezTo>
                <a:close/>
                <a:moveTo>
                  <a:pt x="16433" y="7290"/>
                </a:moveTo>
                <a:lnTo>
                  <a:pt x="18743" y="7290"/>
                </a:lnTo>
                <a:lnTo>
                  <a:pt x="18743" y="7685"/>
                </a:lnTo>
                <a:lnTo>
                  <a:pt x="16433" y="7685"/>
                </a:lnTo>
                <a:lnTo>
                  <a:pt x="16433" y="7290"/>
                </a:lnTo>
                <a:close/>
                <a:moveTo>
                  <a:pt x="17580" y="7867"/>
                </a:moveTo>
                <a:cubicBezTo>
                  <a:pt x="17771" y="7867"/>
                  <a:pt x="17924" y="7975"/>
                  <a:pt x="17924" y="8110"/>
                </a:cubicBezTo>
                <a:cubicBezTo>
                  <a:pt x="17924" y="8245"/>
                  <a:pt x="17771" y="8353"/>
                  <a:pt x="17580" y="8353"/>
                </a:cubicBezTo>
                <a:cubicBezTo>
                  <a:pt x="17389" y="8353"/>
                  <a:pt x="17236" y="8245"/>
                  <a:pt x="17236" y="8110"/>
                </a:cubicBezTo>
                <a:cubicBezTo>
                  <a:pt x="17236" y="7975"/>
                  <a:pt x="17389" y="7867"/>
                  <a:pt x="17580" y="7867"/>
                </a:cubicBezTo>
                <a:close/>
                <a:moveTo>
                  <a:pt x="2890" y="9580"/>
                </a:moveTo>
                <a:lnTo>
                  <a:pt x="5121" y="9580"/>
                </a:lnTo>
                <a:cubicBezTo>
                  <a:pt x="5419" y="9580"/>
                  <a:pt x="5663" y="9752"/>
                  <a:pt x="5663" y="9963"/>
                </a:cubicBezTo>
                <a:lnTo>
                  <a:pt x="5663" y="10979"/>
                </a:lnTo>
                <a:cubicBezTo>
                  <a:pt x="5663" y="11189"/>
                  <a:pt x="5419" y="11362"/>
                  <a:pt x="5121" y="11362"/>
                </a:cubicBezTo>
                <a:lnTo>
                  <a:pt x="2890" y="11362"/>
                </a:lnTo>
                <a:cubicBezTo>
                  <a:pt x="2592" y="11362"/>
                  <a:pt x="2348" y="11189"/>
                  <a:pt x="2348" y="10979"/>
                </a:cubicBezTo>
                <a:lnTo>
                  <a:pt x="2348" y="9963"/>
                </a:lnTo>
                <a:cubicBezTo>
                  <a:pt x="2348" y="9752"/>
                  <a:pt x="2592" y="9580"/>
                  <a:pt x="2890" y="9580"/>
                </a:cubicBezTo>
                <a:close/>
                <a:moveTo>
                  <a:pt x="7400" y="9580"/>
                </a:moveTo>
                <a:lnTo>
                  <a:pt x="9669" y="9580"/>
                </a:lnTo>
                <a:cubicBezTo>
                  <a:pt x="9967" y="9580"/>
                  <a:pt x="10211" y="9752"/>
                  <a:pt x="10211" y="9963"/>
                </a:cubicBezTo>
                <a:lnTo>
                  <a:pt x="10211" y="10979"/>
                </a:lnTo>
                <a:cubicBezTo>
                  <a:pt x="10211" y="11189"/>
                  <a:pt x="9967" y="11362"/>
                  <a:pt x="9669" y="11362"/>
                </a:cubicBezTo>
                <a:lnTo>
                  <a:pt x="7400" y="11362"/>
                </a:lnTo>
                <a:cubicBezTo>
                  <a:pt x="7102" y="11362"/>
                  <a:pt x="6858" y="11189"/>
                  <a:pt x="6858" y="10979"/>
                </a:cubicBezTo>
                <a:lnTo>
                  <a:pt x="6858" y="9963"/>
                </a:lnTo>
                <a:cubicBezTo>
                  <a:pt x="6858" y="9752"/>
                  <a:pt x="7102" y="9580"/>
                  <a:pt x="7400" y="9580"/>
                </a:cubicBezTo>
                <a:close/>
                <a:moveTo>
                  <a:pt x="11924" y="9580"/>
                </a:moveTo>
                <a:lnTo>
                  <a:pt x="14195" y="9580"/>
                </a:lnTo>
                <a:cubicBezTo>
                  <a:pt x="14493" y="9580"/>
                  <a:pt x="14738" y="9752"/>
                  <a:pt x="14738" y="9963"/>
                </a:cubicBezTo>
                <a:lnTo>
                  <a:pt x="14738" y="10979"/>
                </a:lnTo>
                <a:cubicBezTo>
                  <a:pt x="14738" y="11189"/>
                  <a:pt x="14493" y="11362"/>
                  <a:pt x="14195" y="11362"/>
                </a:cubicBezTo>
                <a:lnTo>
                  <a:pt x="11924" y="11362"/>
                </a:lnTo>
                <a:cubicBezTo>
                  <a:pt x="11626" y="11362"/>
                  <a:pt x="11382" y="11189"/>
                  <a:pt x="11382" y="10979"/>
                </a:cubicBezTo>
                <a:lnTo>
                  <a:pt x="11382" y="9963"/>
                </a:lnTo>
                <a:cubicBezTo>
                  <a:pt x="11382" y="9752"/>
                  <a:pt x="11626" y="9580"/>
                  <a:pt x="11924" y="9580"/>
                </a:cubicBezTo>
                <a:close/>
                <a:moveTo>
                  <a:pt x="16969" y="9752"/>
                </a:moveTo>
                <a:lnTo>
                  <a:pt x="17587" y="10189"/>
                </a:lnTo>
                <a:lnTo>
                  <a:pt x="18208" y="9752"/>
                </a:lnTo>
                <a:lnTo>
                  <a:pt x="18598" y="10027"/>
                </a:lnTo>
                <a:lnTo>
                  <a:pt x="17979" y="10466"/>
                </a:lnTo>
                <a:lnTo>
                  <a:pt x="18598" y="10903"/>
                </a:lnTo>
                <a:lnTo>
                  <a:pt x="18199" y="11183"/>
                </a:lnTo>
                <a:lnTo>
                  <a:pt x="17580" y="10746"/>
                </a:lnTo>
                <a:lnTo>
                  <a:pt x="16961" y="11183"/>
                </a:lnTo>
                <a:lnTo>
                  <a:pt x="16572" y="10908"/>
                </a:lnTo>
                <a:lnTo>
                  <a:pt x="17191" y="10471"/>
                </a:lnTo>
                <a:lnTo>
                  <a:pt x="16572" y="10034"/>
                </a:lnTo>
                <a:lnTo>
                  <a:pt x="16969" y="9752"/>
                </a:lnTo>
                <a:close/>
                <a:moveTo>
                  <a:pt x="2890" y="12437"/>
                </a:moveTo>
                <a:lnTo>
                  <a:pt x="5121" y="12437"/>
                </a:lnTo>
                <a:cubicBezTo>
                  <a:pt x="5419" y="12437"/>
                  <a:pt x="5663" y="12609"/>
                  <a:pt x="5663" y="12820"/>
                </a:cubicBezTo>
                <a:lnTo>
                  <a:pt x="5663" y="13834"/>
                </a:lnTo>
                <a:cubicBezTo>
                  <a:pt x="5663" y="14045"/>
                  <a:pt x="5419" y="14219"/>
                  <a:pt x="5121" y="14219"/>
                </a:cubicBezTo>
                <a:lnTo>
                  <a:pt x="2890" y="14219"/>
                </a:lnTo>
                <a:cubicBezTo>
                  <a:pt x="2592" y="14219"/>
                  <a:pt x="2348" y="14045"/>
                  <a:pt x="2348" y="13834"/>
                </a:cubicBezTo>
                <a:lnTo>
                  <a:pt x="2348" y="12820"/>
                </a:lnTo>
                <a:cubicBezTo>
                  <a:pt x="2348" y="12609"/>
                  <a:pt x="2592" y="12437"/>
                  <a:pt x="2890" y="12437"/>
                </a:cubicBezTo>
                <a:close/>
                <a:moveTo>
                  <a:pt x="7400" y="12437"/>
                </a:moveTo>
                <a:lnTo>
                  <a:pt x="9669" y="12437"/>
                </a:lnTo>
                <a:cubicBezTo>
                  <a:pt x="9967" y="12437"/>
                  <a:pt x="10211" y="12609"/>
                  <a:pt x="10211" y="12820"/>
                </a:cubicBezTo>
                <a:lnTo>
                  <a:pt x="10211" y="13834"/>
                </a:lnTo>
                <a:cubicBezTo>
                  <a:pt x="10211" y="14045"/>
                  <a:pt x="9967" y="14219"/>
                  <a:pt x="9669" y="14219"/>
                </a:cubicBezTo>
                <a:lnTo>
                  <a:pt x="7400" y="14219"/>
                </a:lnTo>
                <a:cubicBezTo>
                  <a:pt x="7102" y="14219"/>
                  <a:pt x="6858" y="14045"/>
                  <a:pt x="6858" y="13834"/>
                </a:cubicBezTo>
                <a:lnTo>
                  <a:pt x="6858" y="12820"/>
                </a:lnTo>
                <a:cubicBezTo>
                  <a:pt x="6858" y="12609"/>
                  <a:pt x="7102" y="12437"/>
                  <a:pt x="7400" y="12437"/>
                </a:cubicBezTo>
                <a:close/>
                <a:moveTo>
                  <a:pt x="11924" y="12437"/>
                </a:moveTo>
                <a:lnTo>
                  <a:pt x="14195" y="12437"/>
                </a:lnTo>
                <a:cubicBezTo>
                  <a:pt x="14493" y="12437"/>
                  <a:pt x="14738" y="12609"/>
                  <a:pt x="14738" y="12820"/>
                </a:cubicBezTo>
                <a:lnTo>
                  <a:pt x="14738" y="13834"/>
                </a:lnTo>
                <a:cubicBezTo>
                  <a:pt x="14738" y="14045"/>
                  <a:pt x="14493" y="14219"/>
                  <a:pt x="14195" y="14219"/>
                </a:cubicBezTo>
                <a:lnTo>
                  <a:pt x="11924" y="14219"/>
                </a:lnTo>
                <a:cubicBezTo>
                  <a:pt x="11626" y="14219"/>
                  <a:pt x="11382" y="14045"/>
                  <a:pt x="11382" y="13834"/>
                </a:cubicBezTo>
                <a:lnTo>
                  <a:pt x="11382" y="12820"/>
                </a:lnTo>
                <a:cubicBezTo>
                  <a:pt x="11382" y="12609"/>
                  <a:pt x="11626" y="12437"/>
                  <a:pt x="11924" y="12437"/>
                </a:cubicBezTo>
                <a:close/>
                <a:moveTo>
                  <a:pt x="16426" y="13127"/>
                </a:moveTo>
                <a:lnTo>
                  <a:pt x="18734" y="13127"/>
                </a:lnTo>
                <a:lnTo>
                  <a:pt x="18734" y="13522"/>
                </a:lnTo>
                <a:lnTo>
                  <a:pt x="16426" y="13522"/>
                </a:lnTo>
                <a:lnTo>
                  <a:pt x="16426" y="13127"/>
                </a:lnTo>
                <a:close/>
                <a:moveTo>
                  <a:pt x="2890" y="15292"/>
                </a:moveTo>
                <a:lnTo>
                  <a:pt x="5121" y="15292"/>
                </a:lnTo>
                <a:cubicBezTo>
                  <a:pt x="5419" y="15292"/>
                  <a:pt x="5663" y="15466"/>
                  <a:pt x="5663" y="15677"/>
                </a:cubicBezTo>
                <a:lnTo>
                  <a:pt x="5663" y="16691"/>
                </a:lnTo>
                <a:cubicBezTo>
                  <a:pt x="5663" y="16902"/>
                  <a:pt x="5419" y="17074"/>
                  <a:pt x="5121" y="17074"/>
                </a:cubicBezTo>
                <a:lnTo>
                  <a:pt x="2890" y="17074"/>
                </a:lnTo>
                <a:cubicBezTo>
                  <a:pt x="2592" y="17074"/>
                  <a:pt x="2348" y="16902"/>
                  <a:pt x="2348" y="16691"/>
                </a:cubicBezTo>
                <a:lnTo>
                  <a:pt x="2348" y="15677"/>
                </a:lnTo>
                <a:cubicBezTo>
                  <a:pt x="2348" y="15466"/>
                  <a:pt x="2592" y="15292"/>
                  <a:pt x="2890" y="15292"/>
                </a:cubicBezTo>
                <a:close/>
                <a:moveTo>
                  <a:pt x="7400" y="15292"/>
                </a:moveTo>
                <a:lnTo>
                  <a:pt x="9669" y="15292"/>
                </a:lnTo>
                <a:cubicBezTo>
                  <a:pt x="9967" y="15292"/>
                  <a:pt x="10211" y="15466"/>
                  <a:pt x="10211" y="15677"/>
                </a:cubicBezTo>
                <a:lnTo>
                  <a:pt x="10211" y="16691"/>
                </a:lnTo>
                <a:cubicBezTo>
                  <a:pt x="10211" y="16902"/>
                  <a:pt x="9967" y="17074"/>
                  <a:pt x="9669" y="17074"/>
                </a:cubicBezTo>
                <a:lnTo>
                  <a:pt x="7400" y="17074"/>
                </a:lnTo>
                <a:cubicBezTo>
                  <a:pt x="7102" y="17074"/>
                  <a:pt x="6858" y="16902"/>
                  <a:pt x="6858" y="16691"/>
                </a:cubicBezTo>
                <a:lnTo>
                  <a:pt x="6858" y="15677"/>
                </a:lnTo>
                <a:cubicBezTo>
                  <a:pt x="6858" y="15466"/>
                  <a:pt x="7102" y="15292"/>
                  <a:pt x="7400" y="15292"/>
                </a:cubicBezTo>
                <a:close/>
                <a:moveTo>
                  <a:pt x="11924" y="15292"/>
                </a:moveTo>
                <a:lnTo>
                  <a:pt x="14195" y="15292"/>
                </a:lnTo>
                <a:cubicBezTo>
                  <a:pt x="14493" y="15292"/>
                  <a:pt x="14738" y="15466"/>
                  <a:pt x="14738" y="15677"/>
                </a:cubicBezTo>
                <a:lnTo>
                  <a:pt x="14738" y="16691"/>
                </a:lnTo>
                <a:cubicBezTo>
                  <a:pt x="14738" y="16902"/>
                  <a:pt x="14493" y="17074"/>
                  <a:pt x="14195" y="17074"/>
                </a:cubicBezTo>
                <a:lnTo>
                  <a:pt x="11924" y="17074"/>
                </a:lnTo>
                <a:cubicBezTo>
                  <a:pt x="11626" y="17074"/>
                  <a:pt x="11382" y="16902"/>
                  <a:pt x="11382" y="16691"/>
                </a:cubicBezTo>
                <a:lnTo>
                  <a:pt x="11382" y="15677"/>
                </a:lnTo>
                <a:cubicBezTo>
                  <a:pt x="11382" y="15466"/>
                  <a:pt x="11626" y="15292"/>
                  <a:pt x="11924" y="15292"/>
                </a:cubicBezTo>
                <a:close/>
                <a:moveTo>
                  <a:pt x="17305" y="15368"/>
                </a:moveTo>
                <a:lnTo>
                  <a:pt x="17864" y="15368"/>
                </a:lnTo>
                <a:lnTo>
                  <a:pt x="17864" y="15984"/>
                </a:lnTo>
                <a:lnTo>
                  <a:pt x="18734" y="15984"/>
                </a:lnTo>
                <a:lnTo>
                  <a:pt x="18734" y="16379"/>
                </a:lnTo>
                <a:lnTo>
                  <a:pt x="17864" y="16379"/>
                </a:lnTo>
                <a:lnTo>
                  <a:pt x="17864" y="17000"/>
                </a:lnTo>
                <a:lnTo>
                  <a:pt x="17305" y="17000"/>
                </a:lnTo>
                <a:lnTo>
                  <a:pt x="17305" y="16379"/>
                </a:lnTo>
                <a:lnTo>
                  <a:pt x="16433" y="16379"/>
                </a:lnTo>
                <a:lnTo>
                  <a:pt x="16433" y="15984"/>
                </a:lnTo>
                <a:lnTo>
                  <a:pt x="17305" y="15984"/>
                </a:lnTo>
                <a:lnTo>
                  <a:pt x="17305" y="15368"/>
                </a:lnTo>
                <a:close/>
                <a:moveTo>
                  <a:pt x="2897" y="18144"/>
                </a:moveTo>
                <a:lnTo>
                  <a:pt x="9669" y="18144"/>
                </a:lnTo>
                <a:cubicBezTo>
                  <a:pt x="9967" y="18144"/>
                  <a:pt x="10211" y="18316"/>
                  <a:pt x="10211" y="18527"/>
                </a:cubicBezTo>
                <a:lnTo>
                  <a:pt x="10211" y="19543"/>
                </a:lnTo>
                <a:cubicBezTo>
                  <a:pt x="10211" y="19754"/>
                  <a:pt x="9967" y="19926"/>
                  <a:pt x="9669" y="19926"/>
                </a:cubicBezTo>
                <a:lnTo>
                  <a:pt x="2897" y="19926"/>
                </a:lnTo>
                <a:cubicBezTo>
                  <a:pt x="2599" y="19926"/>
                  <a:pt x="2355" y="19754"/>
                  <a:pt x="2355" y="19543"/>
                </a:cubicBezTo>
                <a:lnTo>
                  <a:pt x="2355" y="18527"/>
                </a:lnTo>
                <a:cubicBezTo>
                  <a:pt x="2355" y="18316"/>
                  <a:pt x="2599" y="18144"/>
                  <a:pt x="2897" y="18144"/>
                </a:cubicBezTo>
                <a:close/>
                <a:moveTo>
                  <a:pt x="11924" y="18144"/>
                </a:moveTo>
                <a:lnTo>
                  <a:pt x="14195" y="18144"/>
                </a:lnTo>
                <a:cubicBezTo>
                  <a:pt x="14493" y="18144"/>
                  <a:pt x="14738" y="18316"/>
                  <a:pt x="14738" y="18527"/>
                </a:cubicBezTo>
                <a:lnTo>
                  <a:pt x="14738" y="19543"/>
                </a:lnTo>
                <a:cubicBezTo>
                  <a:pt x="14738" y="19754"/>
                  <a:pt x="14493" y="19926"/>
                  <a:pt x="14195" y="19926"/>
                </a:cubicBezTo>
                <a:lnTo>
                  <a:pt x="11924" y="19926"/>
                </a:lnTo>
                <a:cubicBezTo>
                  <a:pt x="11626" y="19926"/>
                  <a:pt x="11382" y="19754"/>
                  <a:pt x="11382" y="19543"/>
                </a:cubicBezTo>
                <a:lnTo>
                  <a:pt x="11382" y="18527"/>
                </a:lnTo>
                <a:cubicBezTo>
                  <a:pt x="11382" y="18316"/>
                  <a:pt x="11626" y="18144"/>
                  <a:pt x="11924" y="18144"/>
                </a:cubicBezTo>
                <a:close/>
                <a:moveTo>
                  <a:pt x="16426" y="18517"/>
                </a:moveTo>
                <a:lnTo>
                  <a:pt x="18734" y="18517"/>
                </a:lnTo>
                <a:lnTo>
                  <a:pt x="18734" y="18910"/>
                </a:lnTo>
                <a:lnTo>
                  <a:pt x="16426" y="18910"/>
                </a:lnTo>
                <a:lnTo>
                  <a:pt x="16426" y="18517"/>
                </a:lnTo>
                <a:close/>
                <a:moveTo>
                  <a:pt x="16426" y="19165"/>
                </a:moveTo>
                <a:lnTo>
                  <a:pt x="18734" y="19165"/>
                </a:lnTo>
                <a:lnTo>
                  <a:pt x="18734" y="19558"/>
                </a:lnTo>
                <a:lnTo>
                  <a:pt x="16426" y="19558"/>
                </a:lnTo>
                <a:lnTo>
                  <a:pt x="16426" y="19165"/>
                </a:ln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5" name="Atom"/>
          <p:cNvSpPr/>
          <p:nvPr/>
        </p:nvSpPr>
        <p:spPr>
          <a:xfrm>
            <a:off x="20269289" y="10918810"/>
            <a:ext cx="1673855" cy="1885444"/>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6" name="Line"/>
          <p:cNvSpPr/>
          <p:nvPr/>
        </p:nvSpPr>
        <p:spPr>
          <a:xfrm>
            <a:off x="19209019" y="5550824"/>
            <a:ext cx="835301" cy="6986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65" y="0"/>
                </a:moveTo>
                <a:lnTo>
                  <a:pt x="11167" y="1368"/>
                </a:lnTo>
                <a:lnTo>
                  <a:pt x="10847" y="11826"/>
                </a:lnTo>
                <a:lnTo>
                  <a:pt x="0" y="13506"/>
                </a:lnTo>
                <a:lnTo>
                  <a:pt x="10746" y="14667"/>
                </a:lnTo>
                <a:lnTo>
                  <a:pt x="11047" y="19868"/>
                </a:lnTo>
                <a:lnTo>
                  <a:pt x="21600" y="21600"/>
                </a:lnTo>
              </a:path>
            </a:pathLst>
          </a:custGeom>
          <a:ln w="25400">
            <a:solidFill>
              <a:srgbClr val="000000"/>
            </a:solidFill>
            <a:miter lim="400000"/>
          </a:ln>
        </p:spPr>
        <p:txBody>
          <a:bodyPr lIns="50800" tIns="50800" rIns="50800" bIns="50800" anchor="ctr"/>
          <a:lstStyle/>
          <a:p>
            <a:pPr/>
          </a:p>
        </p:txBody>
      </p:sp>
      <p:sp>
        <p:nvSpPr>
          <p:cNvPr id="1767" name="Performance: (Task-level scores)"/>
          <p:cNvSpPr txBox="1"/>
          <p:nvPr/>
        </p:nvSpPr>
        <p:spPr>
          <a:xfrm>
            <a:off x="18135482" y="3842217"/>
            <a:ext cx="4064382" cy="13242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929292"/>
                </a:solidFill>
              </a:defRPr>
            </a:pPr>
            <a:r>
              <a:t>Performance:</a:t>
            </a:r>
            <a:br/>
            <a:r>
              <a:rPr b="0" sz="3800"/>
              <a:t>(Task-level scores)</a:t>
            </a:r>
          </a:p>
        </p:txBody>
      </p:sp>
      <p:sp>
        <p:nvSpPr>
          <p:cNvPr id="1768" name="Ethology (Instance level, behaviors)"/>
          <p:cNvSpPr txBox="1"/>
          <p:nvPr/>
        </p:nvSpPr>
        <p:spPr>
          <a:xfrm>
            <a:off x="14888492" y="5970977"/>
            <a:ext cx="3313939" cy="183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4">
                    <a:hueOff val="-1247790"/>
                    <a:lumOff val="-12326"/>
                  </a:schemeClr>
                </a:solidFill>
              </a:defRPr>
            </a:pPr>
            <a:r>
              <a:rPr b="1"/>
              <a:t>Ethology</a:t>
            </a:r>
            <a:br/>
            <a:r>
              <a:rPr sz="3800"/>
              <a:t>(Instance level,</a:t>
            </a:r>
            <a:br>
              <a:rPr sz="3800"/>
            </a:br>
            <a:r>
              <a:rPr sz="3800"/>
              <a:t>behaviors)</a:t>
            </a:r>
          </a:p>
        </p:txBody>
      </p:sp>
      <p:sp>
        <p:nvSpPr>
          <p:cNvPr id="1769" name="Physiology of LMs (components-level)"/>
          <p:cNvSpPr txBox="1"/>
          <p:nvPr/>
        </p:nvSpPr>
        <p:spPr>
          <a:xfrm>
            <a:off x="8985198" y="4219645"/>
            <a:ext cx="5394192"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600">
                <a:solidFill>
                  <a:schemeClr val="accent5">
                    <a:lumOff val="-29866"/>
                  </a:schemeClr>
                </a:solidFill>
              </a:defRPr>
            </a:pPr>
            <a:r>
              <a:t>Physiology of LMs</a:t>
            </a:r>
            <a:br/>
            <a:r>
              <a:rPr b="0" sz="3800"/>
              <a:t>(components-level)</a:t>
            </a:r>
          </a:p>
        </p:txBody>
      </p:sp>
      <p:sp>
        <p:nvSpPr>
          <p:cNvPr id="1770" name="Physics of LMs (laws at population level)"/>
          <p:cNvSpPr txBox="1"/>
          <p:nvPr/>
        </p:nvSpPr>
        <p:spPr>
          <a:xfrm>
            <a:off x="1628795" y="3958906"/>
            <a:ext cx="7387723"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solidFill>
                  <a:schemeClr val="accent1">
                    <a:lumOff val="-13575"/>
                  </a:schemeClr>
                </a:solidFill>
              </a:defRPr>
            </a:pPr>
            <a:r>
              <a:rPr b="1"/>
              <a:t>Physics of LMs</a:t>
            </a:r>
            <a:br/>
            <a:r>
              <a:rPr sz="3800"/>
              <a:t>(laws at population level)</a:t>
            </a:r>
          </a:p>
        </p:txBody>
      </p:sp>
      <p:sp>
        <p:nvSpPr>
          <p:cNvPr id="1771" name="Rounded Rectangle"/>
          <p:cNvSpPr/>
          <p:nvPr/>
        </p:nvSpPr>
        <p:spPr>
          <a:xfrm>
            <a:off x="1883155" y="5502100"/>
            <a:ext cx="6633474" cy="8017877"/>
          </a:xfrm>
          <a:prstGeom prst="roundRect">
            <a:avLst>
              <a:gd name="adj" fmla="val 6176"/>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2" name="Rounded Rectangle"/>
          <p:cNvSpPr/>
          <p:nvPr/>
        </p:nvSpPr>
        <p:spPr>
          <a:xfrm>
            <a:off x="19127733" y="5151199"/>
            <a:ext cx="3163248" cy="7645446"/>
          </a:xfrm>
          <a:prstGeom prst="roundRect">
            <a:avLst>
              <a:gd name="adj" fmla="val 6579"/>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3" name="Rounded Rectangle"/>
          <p:cNvSpPr/>
          <p:nvPr/>
        </p:nvSpPr>
        <p:spPr>
          <a:xfrm>
            <a:off x="9038776" y="6159268"/>
            <a:ext cx="4547534" cy="7120867"/>
          </a:xfrm>
          <a:prstGeom prst="roundRect">
            <a:avLst>
              <a:gd name="adj" fmla="val 5271"/>
            </a:avLst>
          </a:prstGeom>
          <a:ln w="101600">
            <a:solidFill>
              <a:schemeClr val="accent5">
                <a:lumOff val="-29866"/>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4" name="Robot"/>
          <p:cNvSpPr/>
          <p:nvPr/>
        </p:nvSpPr>
        <p:spPr>
          <a:xfrm>
            <a:off x="9245206" y="6795005"/>
            <a:ext cx="4134674" cy="6178640"/>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635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5" name="Line Graph"/>
          <p:cNvSpPr/>
          <p:nvPr/>
        </p:nvSpPr>
        <p:spPr>
          <a:xfrm>
            <a:off x="4108734" y="5926656"/>
            <a:ext cx="1933764" cy="192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6" name="Line"/>
          <p:cNvSpPr/>
          <p:nvPr/>
        </p:nvSpPr>
        <p:spPr>
          <a:xfrm>
            <a:off x="4422020" y="9044933"/>
            <a:ext cx="1658399" cy="1"/>
          </a:xfrm>
          <a:prstGeom prst="line">
            <a:avLst/>
          </a:prstGeom>
          <a:ln w="63500" cap="rnd">
            <a:solidFill>
              <a:srgbClr val="000000"/>
            </a:solidFill>
            <a:custDash>
              <a:ds d="100000" sp="200000"/>
            </a:custDash>
            <a:headEnd type="stealth"/>
            <a:tailEnd type="stealth"/>
          </a:ln>
        </p:spPr>
        <p:txBody>
          <a:bodyPr lIns="50800" tIns="50800" rIns="50800" bIns="50800" anchor="ctr"/>
          <a:lstStyle/>
          <a:p>
            <a:pPr/>
          </a:p>
        </p:txBody>
      </p:sp>
      <p:sp>
        <p:nvSpPr>
          <p:cNvPr id="1777" name="Multiplication Sign"/>
          <p:cNvSpPr/>
          <p:nvPr/>
        </p:nvSpPr>
        <p:spPr>
          <a:xfrm>
            <a:off x="15432217" y="10504579"/>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8" name="Multiplication Sign"/>
          <p:cNvSpPr/>
          <p:nvPr/>
        </p:nvSpPr>
        <p:spPr>
          <a:xfrm>
            <a:off x="15432217" y="8878491"/>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9" name="Line"/>
          <p:cNvSpPr/>
          <p:nvPr/>
        </p:nvSpPr>
        <p:spPr>
          <a:xfrm>
            <a:off x="16054396" y="9131157"/>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1780" name="Line"/>
          <p:cNvSpPr/>
          <p:nvPr/>
        </p:nvSpPr>
        <p:spPr>
          <a:xfrm>
            <a:off x="16054396" y="10776269"/>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1781" name="Line"/>
          <p:cNvSpPr/>
          <p:nvPr/>
        </p:nvSpPr>
        <p:spPr>
          <a:xfrm>
            <a:off x="16054396" y="9681095"/>
            <a:ext cx="915748" cy="1"/>
          </a:xfrm>
          <a:prstGeom prst="line">
            <a:avLst/>
          </a:prstGeom>
          <a:ln w="101600">
            <a:solidFill>
              <a:schemeClr val="accent1">
                <a:lumOff val="-13575"/>
              </a:schemeClr>
            </a:solidFill>
            <a:miter lim="400000"/>
          </a:ln>
        </p:spPr>
        <p:txBody>
          <a:bodyPr lIns="50800" tIns="50800" rIns="50800" bIns="50800" anchor="ctr"/>
          <a:lstStyle/>
          <a:p>
            <a:pPr/>
          </a:p>
        </p:txBody>
      </p:sp>
      <p:sp>
        <p:nvSpPr>
          <p:cNvPr id="1782" name="?"/>
          <p:cNvSpPr txBox="1"/>
          <p:nvPr/>
        </p:nvSpPr>
        <p:spPr>
          <a:xfrm>
            <a:off x="15432217" y="9315485"/>
            <a:ext cx="45323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783" name="Edit Document"/>
          <p:cNvSpPr/>
          <p:nvPr/>
        </p:nvSpPr>
        <p:spPr>
          <a:xfrm>
            <a:off x="15300813" y="8240592"/>
            <a:ext cx="2651506" cy="2881008"/>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ln w="508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4" name="Line"/>
          <p:cNvSpPr/>
          <p:nvPr/>
        </p:nvSpPr>
        <p:spPr>
          <a:xfrm>
            <a:off x="16054396" y="10226330"/>
            <a:ext cx="915748" cy="1"/>
          </a:xfrm>
          <a:prstGeom prst="line">
            <a:avLst/>
          </a:prstGeom>
          <a:ln w="101600">
            <a:solidFill>
              <a:schemeClr val="accent3">
                <a:hueOff val="362282"/>
                <a:satOff val="31803"/>
                <a:lumOff val="-18242"/>
              </a:schemeClr>
            </a:solidFill>
            <a:miter lim="400000"/>
          </a:ln>
        </p:spPr>
        <p:txBody>
          <a:bodyPr lIns="50800" tIns="50800" rIns="50800" bIns="50800" anchor="ctr"/>
          <a:lstStyle/>
          <a:p>
            <a:pPr/>
          </a:p>
        </p:txBody>
      </p:sp>
      <p:sp>
        <p:nvSpPr>
          <p:cNvPr id="1785" name="Check Mark"/>
          <p:cNvSpPr/>
          <p:nvPr/>
        </p:nvSpPr>
        <p:spPr>
          <a:xfrm>
            <a:off x="15432217" y="10037063"/>
            <a:ext cx="505333" cy="387944"/>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3">
              <a:hueOff val="362282"/>
              <a:satOff val="31803"/>
              <a:lumOff val="-182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6" name="Open Book"/>
          <p:cNvSpPr/>
          <p:nvPr/>
        </p:nvSpPr>
        <p:spPr>
          <a:xfrm>
            <a:off x="20365623" y="579774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7" name="Line"/>
          <p:cNvSpPr/>
          <p:nvPr/>
        </p:nvSpPr>
        <p:spPr>
          <a:xfrm rot="4749109">
            <a:off x="11020862" y="6129337"/>
            <a:ext cx="1711099" cy="427898"/>
          </a:xfrm>
          <a:custGeom>
            <a:avLst/>
            <a:gdLst/>
            <a:ahLst/>
            <a:cxnLst>
              <a:cxn ang="0">
                <a:pos x="wd2" y="hd2"/>
              </a:cxn>
              <a:cxn ang="5400000">
                <a:pos x="wd2" y="hd2"/>
              </a:cxn>
              <a:cxn ang="10800000">
                <a:pos x="wd2" y="hd2"/>
              </a:cxn>
              <a:cxn ang="16200000">
                <a:pos x="wd2" y="hd2"/>
              </a:cxn>
            </a:cxnLst>
            <a:rect l="0" t="0" r="r" b="b"/>
            <a:pathLst>
              <a:path w="21600" h="20150" fill="norm" stroke="1" extrusionOk="0">
                <a:moveTo>
                  <a:pt x="0" y="20150"/>
                </a:moveTo>
                <a:cubicBezTo>
                  <a:pt x="2970" y="6052"/>
                  <a:pt x="7656" y="-1450"/>
                  <a:pt x="12441" y="233"/>
                </a:cubicBezTo>
                <a:cubicBezTo>
                  <a:pt x="15983" y="1479"/>
                  <a:pt x="19261" y="7748"/>
                  <a:pt x="21600" y="17747"/>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88" name="Line"/>
          <p:cNvSpPr/>
          <p:nvPr/>
        </p:nvSpPr>
        <p:spPr>
          <a:xfrm rot="4749109">
            <a:off x="10984586" y="6173225"/>
            <a:ext cx="2788878" cy="1244879"/>
          </a:xfrm>
          <a:custGeom>
            <a:avLst/>
            <a:gdLst/>
            <a:ahLst/>
            <a:cxnLst>
              <a:cxn ang="0">
                <a:pos x="wd2" y="hd2"/>
              </a:cxn>
              <a:cxn ang="5400000">
                <a:pos x="wd2" y="hd2"/>
              </a:cxn>
              <a:cxn ang="10800000">
                <a:pos x="wd2" y="hd2"/>
              </a:cxn>
              <a:cxn ang="16200000">
                <a:pos x="wd2" y="hd2"/>
              </a:cxn>
            </a:cxnLst>
            <a:rect l="0" t="0" r="r" b="b"/>
            <a:pathLst>
              <a:path w="21600" h="20046" fill="norm" stroke="1" extrusionOk="0">
                <a:moveTo>
                  <a:pt x="0" y="20046"/>
                </a:moveTo>
                <a:cubicBezTo>
                  <a:pt x="1423" y="13765"/>
                  <a:pt x="3718" y="8513"/>
                  <a:pt x="6590" y="4969"/>
                </a:cubicBezTo>
                <a:cubicBezTo>
                  <a:pt x="11139" y="-645"/>
                  <a:pt x="16684" y="-1554"/>
                  <a:pt x="21600" y="2509"/>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89" name="Line"/>
          <p:cNvSpPr/>
          <p:nvPr/>
        </p:nvSpPr>
        <p:spPr>
          <a:xfrm rot="4749109">
            <a:off x="9162434" y="6582026"/>
            <a:ext cx="3591198" cy="1785620"/>
          </a:xfrm>
          <a:custGeom>
            <a:avLst/>
            <a:gdLst/>
            <a:ahLst/>
            <a:cxnLst>
              <a:cxn ang="0">
                <a:pos x="wd2" y="hd2"/>
              </a:cxn>
              <a:cxn ang="5400000">
                <a:pos x="wd2" y="hd2"/>
              </a:cxn>
              <a:cxn ang="10800000">
                <a:pos x="wd2" y="hd2"/>
              </a:cxn>
              <a:cxn ang="16200000">
                <a:pos x="wd2" y="hd2"/>
              </a:cxn>
            </a:cxnLst>
            <a:rect l="0" t="0" r="r" b="b"/>
            <a:pathLst>
              <a:path w="21600" h="18970" fill="norm" stroke="1" extrusionOk="0">
                <a:moveTo>
                  <a:pt x="0" y="0"/>
                </a:moveTo>
                <a:cubicBezTo>
                  <a:pt x="604" y="3726"/>
                  <a:pt x="1682" y="7158"/>
                  <a:pt x="3152" y="10035"/>
                </a:cubicBezTo>
                <a:cubicBezTo>
                  <a:pt x="7828" y="19180"/>
                  <a:pt x="15408" y="21600"/>
                  <a:pt x="21600" y="15924"/>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90" name="Line"/>
          <p:cNvSpPr/>
          <p:nvPr/>
        </p:nvSpPr>
        <p:spPr>
          <a:xfrm rot="4749109">
            <a:off x="7446115" y="7558274"/>
            <a:ext cx="6503040" cy="2903283"/>
          </a:xfrm>
          <a:custGeom>
            <a:avLst/>
            <a:gdLst/>
            <a:ahLst/>
            <a:cxnLst>
              <a:cxn ang="0">
                <a:pos x="wd2" y="hd2"/>
              </a:cxn>
              <a:cxn ang="5400000">
                <a:pos x="wd2" y="hd2"/>
              </a:cxn>
              <a:cxn ang="10800000">
                <a:pos x="wd2" y="hd2"/>
              </a:cxn>
              <a:cxn ang="16200000">
                <a:pos x="wd2" y="hd2"/>
              </a:cxn>
            </a:cxnLst>
            <a:rect l="0" t="0" r="r" b="b"/>
            <a:pathLst>
              <a:path w="21600" h="17857" fill="norm" stroke="1" extrusionOk="0">
                <a:moveTo>
                  <a:pt x="0" y="0"/>
                </a:moveTo>
                <a:cubicBezTo>
                  <a:pt x="359" y="2072"/>
                  <a:pt x="868" y="4043"/>
                  <a:pt x="1514" y="5861"/>
                </a:cubicBezTo>
                <a:cubicBezTo>
                  <a:pt x="5923" y="18268"/>
                  <a:pt x="14961" y="21600"/>
                  <a:pt x="21600" y="13266"/>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91" name="Model-Oriented                                                                                                         Behavior-Oriented"/>
          <p:cNvSpPr/>
          <p:nvPr/>
        </p:nvSpPr>
        <p:spPr>
          <a:xfrm>
            <a:off x="1279418" y="2435990"/>
            <a:ext cx="21825165" cy="1270001"/>
          </a:xfrm>
          <a:prstGeom prst="leftRightArrow">
            <a:avLst>
              <a:gd name="adj1" fmla="val 70173"/>
              <a:gd name="adj2" fmla="val 75339"/>
            </a:avLst>
          </a:prstGeom>
          <a:gradFill>
            <a:gsLst>
              <a:gs pos="0">
                <a:schemeClr val="accent1">
                  <a:hueOff val="114395"/>
                  <a:lumOff val="-24975"/>
                </a:schemeClr>
              </a:gs>
              <a:gs pos="100000">
                <a:schemeClr val="accent5">
                  <a:lumOff val="-29866"/>
                </a:schemeClr>
              </a:gs>
            </a:gsLst>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500">
                <a:solidFill>
                  <a:srgbClr val="FFFFFF"/>
                </a:solidFill>
              </a:defRPr>
            </a:lvl1pPr>
          </a:lstStyle>
          <a:p>
            <a:pPr/>
            <a:r>
              <a:t>Model-Oriented                                                                                                         Behavior-Oriented</a:t>
            </a:r>
          </a:p>
        </p:txBody>
      </p:sp>
      <p:sp>
        <p:nvSpPr>
          <p:cNvPr id="1792" name="Rounded Rectangle"/>
          <p:cNvSpPr/>
          <p:nvPr/>
        </p:nvSpPr>
        <p:spPr>
          <a:xfrm>
            <a:off x="14521991" y="5982879"/>
            <a:ext cx="3820995" cy="5503103"/>
          </a:xfrm>
          <a:prstGeom prst="roundRect">
            <a:avLst>
              <a:gd name="adj" fmla="val 5797"/>
            </a:avLst>
          </a:prstGeom>
          <a:ln w="101600">
            <a:solidFill>
              <a:schemeClr val="accent3">
                <a:hueOff val="362282"/>
                <a:satOff val="31803"/>
                <a:lumOff val="-18242"/>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Model-Data-Task Triangular: A Roadmap"/>
          <p:cNvSpPr txBox="1"/>
          <p:nvPr>
            <p:ph type="title"/>
          </p:nvPr>
        </p:nvSpPr>
        <p:spPr>
          <a:prstGeom prst="rect">
            <a:avLst/>
          </a:prstGeom>
        </p:spPr>
        <p:txBody>
          <a:bodyPr/>
          <a:lstStyle/>
          <a:p>
            <a:pPr/>
            <a:r>
              <a:t>Model-Data-Task Triangular: A Roadmap</a:t>
            </a:r>
          </a:p>
        </p:txBody>
      </p:sp>
      <p:sp>
        <p:nvSpPr>
          <p:cNvPr id="1795" name="Triangle"/>
          <p:cNvSpPr/>
          <p:nvPr/>
        </p:nvSpPr>
        <p:spPr>
          <a:xfrm>
            <a:off x="3251200" y="2236598"/>
            <a:ext cx="13254435" cy="1132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3D22"/>
              </a:gs>
              <a:gs pos="49114">
                <a:srgbClr val="D1F663"/>
              </a:gs>
              <a:gs pos="73404">
                <a:srgbClr val="687CB1"/>
              </a:gs>
              <a:gs pos="100000">
                <a:srgbClr val="0002FF"/>
              </a:gs>
            </a:gsLst>
            <a:path>
              <a:fillToRect l="109799" t="96188" r="-9799" b="3811"/>
            </a:path>
          </a:gradFill>
          <a:ln w="12700">
            <a:miter lim="400000"/>
          </a:ln>
        </p:spPr>
        <p:txBody>
          <a:bodyPr lIns="50800" tIns="50800" rIns="50800" bIns="50800" anchor="ctr"/>
          <a:lstStyle/>
          <a:p>
            <a:pPr algn="ctr" defTabSz="825500">
              <a:lnSpc>
                <a:spcPct val="100000"/>
              </a:lnSpc>
              <a:spcBef>
                <a:spcPts val="0"/>
              </a:spcBef>
              <a:defRPr sz="3200">
                <a:solidFill>
                  <a:srgbClr val="E7FC16"/>
                </a:solidFill>
                <a:latin typeface="Helvetica Neue Medium"/>
                <a:ea typeface="Helvetica Neue Medium"/>
                <a:cs typeface="Helvetica Neue Medium"/>
                <a:sym typeface="Helvetica Neue Medium"/>
              </a:defRPr>
            </a:pPr>
          </a:p>
        </p:txBody>
      </p:sp>
      <p:sp>
        <p:nvSpPr>
          <p:cNvPr id="1796" name="Model"/>
          <p:cNvSpPr txBox="1"/>
          <p:nvPr/>
        </p:nvSpPr>
        <p:spPr>
          <a:xfrm>
            <a:off x="8617916" y="2288263"/>
            <a:ext cx="2521002"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4">
                    <a:hueOff val="-1247790"/>
                    <a:lumOff val="-12326"/>
                  </a:schemeClr>
                </a:solidFill>
              </a:defRPr>
            </a:lvl1pPr>
          </a:lstStyle>
          <a:p>
            <a:pPr/>
            <a:r>
              <a:t>Model</a:t>
            </a:r>
          </a:p>
        </p:txBody>
      </p:sp>
      <p:sp>
        <p:nvSpPr>
          <p:cNvPr id="1797" name="Data"/>
          <p:cNvSpPr txBox="1"/>
          <p:nvPr/>
        </p:nvSpPr>
        <p:spPr>
          <a:xfrm>
            <a:off x="1019354" y="12575263"/>
            <a:ext cx="1935786"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1">
                    <a:lumOff val="-13575"/>
                  </a:schemeClr>
                </a:solidFill>
              </a:defRPr>
            </a:lvl1pPr>
          </a:lstStyle>
          <a:p>
            <a:pPr/>
            <a:r>
              <a:t>Data</a:t>
            </a:r>
          </a:p>
        </p:txBody>
      </p:sp>
      <p:sp>
        <p:nvSpPr>
          <p:cNvPr id="1798" name="Task"/>
          <p:cNvSpPr txBox="1"/>
          <p:nvPr/>
        </p:nvSpPr>
        <p:spPr>
          <a:xfrm>
            <a:off x="16928695" y="12575263"/>
            <a:ext cx="1890269"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5">
                    <a:hueOff val="-82419"/>
                    <a:satOff val="-9513"/>
                    <a:lumOff val="-16343"/>
                  </a:schemeClr>
                </a:solidFill>
              </a:defRPr>
            </a:lvl1pPr>
          </a:lstStyle>
          <a:p>
            <a:pPr/>
            <a:r>
              <a:t>Task</a:t>
            </a:r>
          </a:p>
        </p:txBody>
      </p:sp>
      <p:sp>
        <p:nvSpPr>
          <p:cNvPr id="1799" name="performance improvement"/>
          <p:cNvSpPr txBox="1"/>
          <p:nvPr/>
        </p:nvSpPr>
        <p:spPr>
          <a:xfrm>
            <a:off x="12222246" y="12138040"/>
            <a:ext cx="3795905"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performance improvement</a:t>
            </a:r>
          </a:p>
        </p:txBody>
      </p:sp>
      <p:sp>
        <p:nvSpPr>
          <p:cNvPr id="1800" name="LM architecture design"/>
          <p:cNvSpPr txBox="1"/>
          <p:nvPr/>
        </p:nvSpPr>
        <p:spPr>
          <a:xfrm>
            <a:off x="7619196" y="3330877"/>
            <a:ext cx="4721644"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architecture design</a:t>
            </a:r>
          </a:p>
        </p:txBody>
      </p:sp>
      <p:sp>
        <p:nvSpPr>
          <p:cNvPr id="1801" name="data collection"/>
          <p:cNvSpPr txBox="1"/>
          <p:nvPr/>
        </p:nvSpPr>
        <p:spPr>
          <a:xfrm>
            <a:off x="3681821" y="12705359"/>
            <a:ext cx="4238917"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data collection</a:t>
            </a:r>
          </a:p>
        </p:txBody>
      </p:sp>
      <p:sp>
        <p:nvSpPr>
          <p:cNvPr id="1802" name="Shape"/>
          <p:cNvSpPr/>
          <p:nvPr/>
        </p:nvSpPr>
        <p:spPr>
          <a:xfrm rot="19800000">
            <a:off x="6290276" y="5969471"/>
            <a:ext cx="6586751" cy="6268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56" y="0"/>
                </a:moveTo>
                <a:lnTo>
                  <a:pt x="19644" y="3578"/>
                </a:lnTo>
                <a:cubicBezTo>
                  <a:pt x="19745" y="5757"/>
                  <a:pt x="19847" y="7936"/>
                  <a:pt x="19949" y="10115"/>
                </a:cubicBezTo>
                <a:cubicBezTo>
                  <a:pt x="20078" y="12870"/>
                  <a:pt x="20208" y="15625"/>
                  <a:pt x="20339" y="18380"/>
                </a:cubicBezTo>
                <a:lnTo>
                  <a:pt x="21600" y="17147"/>
                </a:lnTo>
                <a:lnTo>
                  <a:pt x="20767" y="21600"/>
                </a:lnTo>
                <a:lnTo>
                  <a:pt x="17537" y="18643"/>
                </a:lnTo>
                <a:lnTo>
                  <a:pt x="19158" y="18775"/>
                </a:lnTo>
                <a:cubicBezTo>
                  <a:pt x="19289" y="14322"/>
                  <a:pt x="16961" y="10186"/>
                  <a:pt x="13173" y="8137"/>
                </a:cubicBezTo>
                <a:cubicBezTo>
                  <a:pt x="9807" y="6316"/>
                  <a:pt x="5779" y="6437"/>
                  <a:pt x="2519" y="8457"/>
                </a:cubicBezTo>
                <a:lnTo>
                  <a:pt x="4166" y="9621"/>
                </a:lnTo>
                <a:lnTo>
                  <a:pt x="0" y="8589"/>
                </a:lnTo>
                <a:lnTo>
                  <a:pt x="2238" y="5234"/>
                </a:lnTo>
                <a:lnTo>
                  <a:pt x="1829" y="6932"/>
                </a:lnTo>
                <a:cubicBezTo>
                  <a:pt x="3912" y="5653"/>
                  <a:pt x="6005" y="4394"/>
                  <a:pt x="8109" y="3154"/>
                </a:cubicBezTo>
                <a:cubicBezTo>
                  <a:pt x="9917" y="2088"/>
                  <a:pt x="11733" y="1037"/>
                  <a:pt x="13556" y="0"/>
                </a:cubicBezTo>
                <a:close/>
              </a:path>
            </a:pathLst>
          </a:custGeom>
          <a:solidFill>
            <a:srgbClr val="FFFFFF">
              <a:alpha val="7953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03" name="3.1 scaling laws"/>
          <p:cNvSpPr txBox="1"/>
          <p:nvPr/>
        </p:nvSpPr>
        <p:spPr>
          <a:xfrm>
            <a:off x="7653835" y="6618080"/>
            <a:ext cx="44491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 scaling laws</a:t>
            </a:r>
          </a:p>
        </p:txBody>
      </p:sp>
      <p:sp>
        <p:nvSpPr>
          <p:cNvPr id="1804" name="LM theory"/>
          <p:cNvSpPr txBox="1"/>
          <p:nvPr/>
        </p:nvSpPr>
        <p:spPr>
          <a:xfrm>
            <a:off x="8269946" y="9580615"/>
            <a:ext cx="3216943"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theory</a:t>
            </a:r>
          </a:p>
        </p:txBody>
      </p:sp>
      <p:sp>
        <p:nvSpPr>
          <p:cNvPr id="1805" name="“Ethology”"/>
          <p:cNvSpPr txBox="1"/>
          <p:nvPr/>
        </p:nvSpPr>
        <p:spPr>
          <a:xfrm>
            <a:off x="11536991" y="11205188"/>
            <a:ext cx="3795905"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“Ethology”</a:t>
            </a:r>
          </a:p>
        </p:txBody>
      </p:sp>
      <p:sp>
        <p:nvSpPr>
          <p:cNvPr id="1806" name="“Physiology”"/>
          <p:cNvSpPr txBox="1"/>
          <p:nvPr/>
        </p:nvSpPr>
        <p:spPr>
          <a:xfrm rot="21599846">
            <a:off x="9328893" y="4815190"/>
            <a:ext cx="4237438"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“Physiology”</a:t>
            </a:r>
          </a:p>
        </p:txBody>
      </p:sp>
      <p:sp>
        <p:nvSpPr>
          <p:cNvPr id="1807" name="Line"/>
          <p:cNvSpPr/>
          <p:nvPr/>
        </p:nvSpPr>
        <p:spPr>
          <a:xfrm rot="5400000">
            <a:off x="12317149" y="4971449"/>
            <a:ext cx="2896650"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9323" y="10800"/>
                </a:lnTo>
                <a:cubicBezTo>
                  <a:pt x="9713" y="11969"/>
                  <a:pt x="10049" y="13658"/>
                  <a:pt x="10301" y="15725"/>
                </a:cubicBezTo>
                <a:cubicBezTo>
                  <a:pt x="10517" y="17490"/>
                  <a:pt x="10667" y="19490"/>
                  <a:pt x="10742" y="21600"/>
                </a:cubicBezTo>
                <a:cubicBezTo>
                  <a:pt x="10723" y="18815"/>
                  <a:pt x="10897" y="16100"/>
                  <a:pt x="11227" y="14048"/>
                </a:cubicBezTo>
                <a:cubicBezTo>
                  <a:pt x="11526" y="12184"/>
                  <a:pt x="11933" y="11002"/>
                  <a:pt x="12372"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1808" name="2.1 - attention"/>
          <p:cNvSpPr txBox="1"/>
          <p:nvPr/>
        </p:nvSpPr>
        <p:spPr>
          <a:xfrm>
            <a:off x="13842195" y="3984094"/>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2.1 - attention</a:t>
            </a:r>
          </a:p>
        </p:txBody>
      </p:sp>
      <p:sp>
        <p:nvSpPr>
          <p:cNvPr id="1809" name="2.2 - embedding"/>
          <p:cNvSpPr txBox="1"/>
          <p:nvPr/>
        </p:nvSpPr>
        <p:spPr>
          <a:xfrm>
            <a:off x="14075759" y="5546428"/>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2.2 - embedding</a:t>
            </a:r>
          </a:p>
        </p:txBody>
      </p:sp>
      <p:sp>
        <p:nvSpPr>
          <p:cNvPr id="1810" name="The 1.5hr tutorial is far from being comprehensive!"/>
          <p:cNvSpPr txBox="1"/>
          <p:nvPr/>
        </p:nvSpPr>
        <p:spPr>
          <a:xfrm>
            <a:off x="1005802" y="3330877"/>
            <a:ext cx="5958845"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1.5hr tutorial is far from being comprehensive!</a:t>
            </a:r>
          </a:p>
        </p:txBody>
      </p:sp>
      <p:sp>
        <p:nvSpPr>
          <p:cNvPr id="1811" name="3.2 impossibility results"/>
          <p:cNvSpPr txBox="1"/>
          <p:nvPr/>
        </p:nvSpPr>
        <p:spPr>
          <a:xfrm>
            <a:off x="7161548" y="10655860"/>
            <a:ext cx="483632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3.2 impossibility results</a:t>
            </a:r>
          </a:p>
        </p:txBody>
      </p:sp>
      <p:sp>
        <p:nvSpPr>
          <p:cNvPr id="1812" name="Oval"/>
          <p:cNvSpPr/>
          <p:nvPr/>
        </p:nvSpPr>
        <p:spPr>
          <a:xfrm>
            <a:off x="6806331" y="5636140"/>
            <a:ext cx="6144172" cy="6806635"/>
          </a:xfrm>
          <a:prstGeom prst="ellipse">
            <a:avLst/>
          </a:prstGeom>
          <a:solidFill>
            <a:srgbClr val="D5D5D5">
              <a:alpha val="55201"/>
            </a:srgbClr>
          </a:solidFill>
          <a:ln w="50800">
            <a:solidFill>
              <a:srgbClr val="000000">
                <a:alpha val="55201"/>
              </a:srgb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13" name="“Physics”"/>
          <p:cNvSpPr txBox="1"/>
          <p:nvPr/>
        </p:nvSpPr>
        <p:spPr>
          <a:xfrm>
            <a:off x="8162240" y="8461439"/>
            <a:ext cx="343235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“Physics”</a:t>
            </a:r>
          </a:p>
        </p:txBody>
      </p:sp>
      <p:sp>
        <p:nvSpPr>
          <p:cNvPr id="1814" name="Line"/>
          <p:cNvSpPr/>
          <p:nvPr/>
        </p:nvSpPr>
        <p:spPr>
          <a:xfrm rot="5400000">
            <a:off x="14195873" y="10447046"/>
            <a:ext cx="2896649"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14036" y="10800"/>
                </a:lnTo>
                <a:cubicBezTo>
                  <a:pt x="14426" y="11969"/>
                  <a:pt x="14762" y="13658"/>
                  <a:pt x="15014" y="15725"/>
                </a:cubicBezTo>
                <a:cubicBezTo>
                  <a:pt x="15230" y="17490"/>
                  <a:pt x="15380" y="19490"/>
                  <a:pt x="15455" y="21600"/>
                </a:cubicBezTo>
                <a:cubicBezTo>
                  <a:pt x="15436" y="18815"/>
                  <a:pt x="15610" y="16100"/>
                  <a:pt x="15940" y="14048"/>
                </a:cubicBezTo>
                <a:cubicBezTo>
                  <a:pt x="16239" y="12184"/>
                  <a:pt x="16646" y="11002"/>
                  <a:pt x="17085"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1815" name="1.1 - syntax (language structure)…"/>
          <p:cNvSpPr txBox="1"/>
          <p:nvPr/>
        </p:nvSpPr>
        <p:spPr>
          <a:xfrm>
            <a:off x="15955267" y="9072114"/>
            <a:ext cx="8344429" cy="3257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1.1 - syntax </a:t>
            </a:r>
            <a:r>
              <a:rPr i="1" sz="4000">
                <a:solidFill>
                  <a:srgbClr val="929292"/>
                </a:solidFill>
              </a:rPr>
              <a:t>(language structure)</a:t>
            </a:r>
          </a:p>
          <a:p>
            <a:pPr/>
            <a:r>
              <a:t>1.2 - knowledge </a:t>
            </a:r>
            <a:r>
              <a:rPr i="1" sz="4000">
                <a:solidFill>
                  <a:srgbClr val="929292"/>
                </a:solidFill>
              </a:rPr>
              <a:t>(LM &amp; world)</a:t>
            </a:r>
          </a:p>
          <a:p>
            <a:pPr/>
            <a:r>
              <a:t>1.3 - reasoning </a:t>
            </a:r>
            <a:r>
              <a:rPr i="1" sz="4000">
                <a:solidFill>
                  <a:srgbClr val="929292"/>
                </a:solidFill>
              </a:rPr>
              <a:t>(LM capabilities)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7" name="Discussions and Q&amp;A"/>
          <p:cNvSpPr txBox="1"/>
          <p:nvPr>
            <p:ph type="title"/>
          </p:nvPr>
        </p:nvSpPr>
        <p:spPr>
          <a:prstGeom prst="rect">
            <a:avLst/>
          </a:prstGeom>
        </p:spPr>
        <p:txBody>
          <a:bodyPr/>
          <a:lstStyle/>
          <a:p>
            <a:pPr/>
            <a:r>
              <a:t>Discussions and Q&amp;A</a:t>
            </a:r>
          </a:p>
        </p:txBody>
      </p:sp>
      <p:sp>
        <p:nvSpPr>
          <p:cNvPr id="1818" name="Will we have a unified scientific framework for analyzing LMs? or, multiple levels of frameworks instead?"/>
          <p:cNvSpPr txBox="1"/>
          <p:nvPr>
            <p:ph type="body" sz="quarter" idx="1"/>
          </p:nvPr>
        </p:nvSpPr>
        <p:spPr>
          <a:xfrm>
            <a:off x="1206500" y="3207104"/>
            <a:ext cx="21971000" cy="1689446"/>
          </a:xfrm>
          <a:prstGeom prst="rect">
            <a:avLst/>
          </a:prstGeom>
        </p:spPr>
        <p:txBody>
          <a:bodyPr/>
          <a:lstStyle/>
          <a:p>
            <a:pPr/>
            <a:r>
              <a:t>Will we have a unified scientific framework for analyzing LMs?</a:t>
            </a:r>
            <a:br/>
            <a:r>
              <a:rPr i="1">
                <a:solidFill>
                  <a:srgbClr val="929292"/>
                </a:solidFill>
              </a:rPr>
              <a:t>or, multiple levels of frameworks instead?</a:t>
            </a:r>
          </a:p>
        </p:txBody>
      </p:sp>
      <p:grpSp>
        <p:nvGrpSpPr>
          <p:cNvPr id="1830" name="Group"/>
          <p:cNvGrpSpPr/>
          <p:nvPr/>
        </p:nvGrpSpPr>
        <p:grpSpPr>
          <a:xfrm>
            <a:off x="1948618" y="5009981"/>
            <a:ext cx="18443996" cy="4112850"/>
            <a:chOff x="0" y="-16193"/>
            <a:chExt cx="18443995" cy="4112848"/>
          </a:xfrm>
        </p:grpSpPr>
        <p:sp>
          <p:nvSpPr>
            <p:cNvPr id="1819" name="particles"/>
            <p:cNvSpPr txBox="1"/>
            <p:nvPr/>
          </p:nvSpPr>
          <p:spPr>
            <a:xfrm>
              <a:off x="22" y="-16194"/>
              <a:ext cx="2630120"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particles</a:t>
              </a:r>
            </a:p>
          </p:txBody>
        </p:sp>
        <p:sp>
          <p:nvSpPr>
            <p:cNvPr id="1820" name="Equation"/>
            <p:cNvSpPr txBox="1"/>
            <p:nvPr/>
          </p:nvSpPr>
          <p:spPr>
            <a:xfrm>
              <a:off x="140069" y="1314858"/>
              <a:ext cx="1629098" cy="354179"/>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F</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m:t>
                    </m:r>
                    <m:r>
                      <a:rPr xmlns:a="http://schemas.openxmlformats.org/drawingml/2006/main" sz="4200" i="1">
                        <a:solidFill>
                          <a:srgbClr val="000000"/>
                        </a:solidFill>
                        <a:latin typeface="Cambria Math" panose="02040503050406030204" pitchFamily="18" charset="0"/>
                      </a:rPr>
                      <m:t>a</m:t>
                    </m:r>
                  </m:oMath>
                </m:oMathPara>
              </a14:m>
              <a:endParaRPr sz="4200"/>
            </a:p>
          </p:txBody>
        </p:sp>
        <p:sp>
          <p:nvSpPr>
            <p:cNvPr id="1821" name="fluid (mass of particles )"/>
            <p:cNvSpPr txBox="1"/>
            <p:nvPr/>
          </p:nvSpPr>
          <p:spPr>
            <a:xfrm>
              <a:off x="4525564" y="-16194"/>
              <a:ext cx="7064960"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fluid (mass of particles )</a:t>
              </a:r>
            </a:p>
          </p:txBody>
        </p:sp>
        <p:sp>
          <p:nvSpPr>
            <p:cNvPr id="1822" name="Equation"/>
            <p:cNvSpPr txBox="1"/>
            <p:nvPr/>
          </p:nvSpPr>
          <p:spPr>
            <a:xfrm>
              <a:off x="4067381" y="968872"/>
              <a:ext cx="7149060" cy="1246023"/>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200" i="1">
                            <a:solidFill>
                              <a:srgbClr val="000000"/>
                            </a:solidFill>
                            <a:latin typeface="Cambria Math" panose="02040503050406030204" pitchFamily="18" charset="0"/>
                          </a:rPr>
                        </m:ctrlPr>
                        <m:type m:val="bar"/>
                      </m:fPr>
                      <m:num>
                        <m:r>
                          <m:rPr>
                            <m:sty m:val="p"/>
                          </m:rP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num>
                      <m:den>
                        <m:r>
                          <m:rPr>
                            <m:sty m:val="p"/>
                          </m:rP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ρ</m:t>
                        </m:r>
                      </m:den>
                    </m:f>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ρ</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ν</m:t>
                    </m:r>
                    <m:sSup>
                      <m:e>
                        <m:r>
                          <a:rPr xmlns:a="http://schemas.openxmlformats.org/drawingml/2006/main" sz="4200" i="1">
                            <a:solidFill>
                              <a:srgbClr val="000000"/>
                            </a:solidFill>
                            <a:latin typeface="Cambria Math" panose="02040503050406030204" pitchFamily="18" charset="0"/>
                          </a:rPr>
                          <m:t>∇</m:t>
                        </m:r>
                      </m:e>
                      <m:sup>
                        <m:r>
                          <a:rPr xmlns:a="http://schemas.openxmlformats.org/drawingml/2006/main" sz="4200" i="1">
                            <a:solidFill>
                              <a:srgbClr val="000000"/>
                            </a:solidFill>
                            <a:latin typeface="Cambria Math" panose="02040503050406030204" pitchFamily="18" charset="0"/>
                          </a:rPr>
                          <m:t>2</m:t>
                        </m:r>
                      </m:sup>
                    </m:sSup>
                    <m:r>
                      <m:rPr>
                        <m:sty m:val="b"/>
                      </m:rPr>
                      <a:rPr xmlns:a="http://schemas.openxmlformats.org/drawingml/2006/main" sz="4200" i="1">
                        <a:solidFill>
                          <a:srgbClr val="000000"/>
                        </a:solidFill>
                        <a:latin typeface="Cambria Math" panose="02040503050406030204" pitchFamily="18" charset="0"/>
                      </a:rPr>
                      <m:t>u</m:t>
                    </m:r>
                  </m:oMath>
                </m:oMathPara>
              </a14:m>
              <a:endParaRPr sz="4200"/>
            </a:p>
          </p:txBody>
        </p:sp>
        <p:sp>
          <p:nvSpPr>
            <p:cNvPr id="1823" name="supersonic flow"/>
            <p:cNvSpPr txBox="1"/>
            <p:nvPr/>
          </p:nvSpPr>
          <p:spPr>
            <a:xfrm>
              <a:off x="13658099" y="-16194"/>
              <a:ext cx="472043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pPr>
              <a:r>
                <a:rPr i="1" u="sng"/>
                <a:t>supersonic</a:t>
              </a:r>
              <a:r>
                <a:t> flow</a:t>
              </a:r>
            </a:p>
          </p:txBody>
        </p:sp>
        <p:sp>
          <p:nvSpPr>
            <p:cNvPr id="1824" name="shock waves, etc…"/>
            <p:cNvSpPr txBox="1"/>
            <p:nvPr/>
          </p:nvSpPr>
          <p:spPr>
            <a:xfrm>
              <a:off x="13606783" y="1105636"/>
              <a:ext cx="4837213" cy="774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Times New Roman"/>
                  <a:ea typeface="Times New Roman"/>
                  <a:cs typeface="Times New Roman"/>
                  <a:sym typeface="Times New Roman"/>
                </a:defRPr>
              </a:lvl1pPr>
            </a:lstStyle>
            <a:p>
              <a:pPr/>
              <a:r>
                <a:t>shock waves, etc…</a:t>
              </a:r>
            </a:p>
          </p:txBody>
        </p:sp>
        <p:sp>
          <p:nvSpPr>
            <p:cNvPr id="1825" name="Line"/>
            <p:cNvSpPr/>
            <p:nvPr/>
          </p:nvSpPr>
          <p:spPr>
            <a:xfrm>
              <a:off x="2842848" y="394065"/>
              <a:ext cx="14154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1826" name="Line"/>
            <p:cNvSpPr/>
            <p:nvPr/>
          </p:nvSpPr>
          <p:spPr>
            <a:xfrm>
              <a:off x="11857789" y="394065"/>
              <a:ext cx="134179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1827" name="Image" descr="Image"/>
            <p:cNvPicPr>
              <a:picLocks noChangeAspect="1"/>
            </p:cNvPicPr>
            <p:nvPr/>
          </p:nvPicPr>
          <p:blipFill>
            <a:blip r:embed="rId2">
              <a:extLst/>
            </a:blip>
            <a:srcRect l="0" t="22686" r="0" b="6967"/>
            <a:stretch>
              <a:fillRect/>
            </a:stretch>
          </p:blipFill>
          <p:spPr>
            <a:xfrm>
              <a:off x="13571255" y="1831429"/>
              <a:ext cx="4439389" cy="2070659"/>
            </a:xfrm>
            <a:prstGeom prst="rect">
              <a:avLst/>
            </a:prstGeom>
            <a:ln w="12700" cap="flat">
              <a:noFill/>
              <a:miter lim="400000"/>
            </a:ln>
            <a:effectLst/>
          </p:spPr>
        </p:pic>
        <p:pic>
          <p:nvPicPr>
            <p:cNvPr id="1828" name="Image" descr="Image"/>
            <p:cNvPicPr>
              <a:picLocks noChangeAspect="1"/>
            </p:cNvPicPr>
            <p:nvPr/>
          </p:nvPicPr>
          <p:blipFill>
            <a:blip r:embed="rId3">
              <a:extLst/>
            </a:blip>
            <a:srcRect l="67290" t="9308" r="0" b="25328"/>
            <a:stretch>
              <a:fillRect/>
            </a:stretch>
          </p:blipFill>
          <p:spPr>
            <a:xfrm>
              <a:off x="0" y="1636649"/>
              <a:ext cx="2371769" cy="2460007"/>
            </a:xfrm>
            <a:prstGeom prst="rect">
              <a:avLst/>
            </a:prstGeom>
            <a:ln w="12700" cap="flat">
              <a:noFill/>
              <a:miter lim="400000"/>
            </a:ln>
            <a:effectLst/>
          </p:spPr>
        </p:pic>
        <p:pic>
          <p:nvPicPr>
            <p:cNvPr id="1829" name="Image" descr="Image"/>
            <p:cNvPicPr>
              <a:picLocks noChangeAspect="1"/>
            </p:cNvPicPr>
            <p:nvPr/>
          </p:nvPicPr>
          <p:blipFill>
            <a:blip r:embed="rId4">
              <a:extLst/>
            </a:blip>
            <a:srcRect l="0" t="46899" r="0" b="0"/>
            <a:stretch>
              <a:fillRect/>
            </a:stretch>
          </p:blipFill>
          <p:spPr>
            <a:xfrm>
              <a:off x="5347630" y="2194497"/>
              <a:ext cx="4625579" cy="1849283"/>
            </a:xfrm>
            <a:prstGeom prst="rect">
              <a:avLst/>
            </a:prstGeom>
            <a:ln w="12700" cap="flat">
              <a:noFill/>
              <a:miter lim="400000"/>
            </a:ln>
            <a:effectLst/>
          </p:spPr>
        </p:pic>
      </p:grpSp>
      <p:sp>
        <p:nvSpPr>
          <p:cNvPr id="1831" name="Will we be able to characterize every phenomenon? or, will there always be a next unsolved problem, just as in curse of dimensionality"/>
          <p:cNvSpPr txBox="1"/>
          <p:nvPr/>
        </p:nvSpPr>
        <p:spPr>
          <a:xfrm>
            <a:off x="1206500" y="9896661"/>
            <a:ext cx="21971000" cy="2684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buSzPct val="123000"/>
              <a:buChar char="•"/>
            </a:pPr>
            <a:r>
              <a:t>Will we be able to characterize every phenomenon?</a:t>
            </a:r>
            <a:br/>
            <a:r>
              <a:rPr i="1">
                <a:solidFill>
                  <a:srgbClr val="929292"/>
                </a:solidFill>
              </a:rPr>
              <a:t>or, will there always be a next unsolved problem,</a:t>
            </a:r>
            <a:br>
              <a:rPr i="1">
                <a:solidFill>
                  <a:srgbClr val="929292"/>
                </a:solidFill>
              </a:rPr>
            </a:br>
            <a:r>
              <a:rPr i="1">
                <a:solidFill>
                  <a:srgbClr val="929292"/>
                </a:solidFill>
              </a:rPr>
              <a:t>just as in curse of dimensionality</a:t>
            </a:r>
          </a:p>
        </p:txBody>
      </p:sp>
      <p:pic>
        <p:nvPicPr>
          <p:cNvPr id="1832" name="Image" descr="Image"/>
          <p:cNvPicPr>
            <a:picLocks noChangeAspect="1"/>
          </p:cNvPicPr>
          <p:nvPr/>
        </p:nvPicPr>
        <p:blipFill>
          <a:blip r:embed="rId5">
            <a:extLst/>
          </a:blip>
          <a:stretch>
            <a:fillRect/>
          </a:stretch>
        </p:blipFill>
        <p:spPr>
          <a:xfrm>
            <a:off x="12833350" y="9867588"/>
            <a:ext cx="11323915" cy="3715062"/>
          </a:xfrm>
          <a:prstGeom prst="rect">
            <a:avLst/>
          </a:prstGeom>
          <a:ln w="12700">
            <a:miter lim="400000"/>
          </a:ln>
        </p:spPr>
      </p:pic>
      <p:sp>
        <p:nvSpPr>
          <p:cNvPr id="1833" name="image credit: https://www.visiondummy.com/2014/04/curse-dimensionality-affect-classification/"/>
          <p:cNvSpPr txBox="1"/>
          <p:nvPr/>
        </p:nvSpPr>
        <p:spPr>
          <a:xfrm>
            <a:off x="1577390" y="13020700"/>
            <a:ext cx="9916669"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 https://www.visiondummy.com/2014/04/curse-dimensionality-affect-classification/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How Do LMs Work on Syntax?"/>
          <p:cNvSpPr txBox="1"/>
          <p:nvPr>
            <p:ph type="title"/>
          </p:nvPr>
        </p:nvSpPr>
        <p:spPr>
          <a:prstGeom prst="rect">
            <a:avLst/>
          </a:prstGeom>
        </p:spPr>
        <p:txBody>
          <a:bodyPr/>
          <a:lstStyle/>
          <a:p>
            <a:pPr/>
            <a:r>
              <a:t>How Do LMs Work on Syntax?</a:t>
            </a:r>
          </a:p>
        </p:txBody>
      </p:sp>
      <p:sp>
        <p:nvSpPr>
          <p:cNvPr id="373"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
        <p:nvSpPr>
          <p:cNvPr id="376"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377" name="Image" descr="Image"/>
          <p:cNvPicPr>
            <a:picLocks noChangeAspect="1"/>
          </p:cNvPicPr>
          <p:nvPr/>
        </p:nvPicPr>
        <p:blipFill>
          <a:blip r:embed="rId2">
            <a:extLst/>
          </a:blip>
          <a:stretch>
            <a:fillRect/>
          </a:stretch>
        </p:blipFill>
        <p:spPr>
          <a:xfrm>
            <a:off x="7477950" y="2717868"/>
            <a:ext cx="14024863" cy="9761895"/>
          </a:xfrm>
          <a:prstGeom prst="rect">
            <a:avLst/>
          </a:prstGeom>
          <a:ln w="12700">
            <a:miter lim="400000"/>
          </a:ln>
        </p:spPr>
      </p:pic>
      <p:sp>
        <p:nvSpPr>
          <p:cNvPr id="378" name="Sinha, Koustuv, et al. &quot;UnNatural Language Inference.&quot; Proceedings of the 59th Annual Meeting of the Association for Computational Linguistics and the 11th International Joint Conference on Natural Language Processing (Volume 1: Long Papers). 2021."/>
          <p:cNvSpPr txBox="1"/>
          <p:nvPr/>
        </p:nvSpPr>
        <p:spPr>
          <a:xfrm>
            <a:off x="908325" y="12879124"/>
            <a:ext cx="22567349"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Sinha, Koustuv, et al. "UnNatural Language Inference." </a:t>
            </a:r>
            <a:r>
              <a:t>Proceedings of the 59th Annual Meeting of the Association for Computational Linguistics and the 11th International Joint Conference on Natural Language Processing (Volume 1: Long Papers)</a:t>
            </a:r>
            <a:r>
              <a:t>. 2021.</a:t>
            </a:r>
          </a:p>
        </p:txBody>
      </p:sp>
      <p:sp>
        <p:nvSpPr>
          <p:cNvPr id="379" name="Rounded Rectangle"/>
          <p:cNvSpPr/>
          <p:nvPr/>
        </p:nvSpPr>
        <p:spPr>
          <a:xfrm>
            <a:off x="7904990" y="4556311"/>
            <a:ext cx="11267742" cy="1880552"/>
          </a:xfrm>
          <a:prstGeom prst="roundRect">
            <a:avLst>
              <a:gd name="adj" fmla="val 15219"/>
            </a:avLst>
          </a:prstGeom>
          <a:solidFill>
            <a:srgbClr val="00A1FF">
              <a:alpha val="25162"/>
            </a:srgb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0" name="normally ordered text"/>
          <p:cNvSpPr txBox="1"/>
          <p:nvPr/>
        </p:nvSpPr>
        <p:spPr>
          <a:xfrm>
            <a:off x="963263" y="8866931"/>
            <a:ext cx="590672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114395"/>
                    <a:lumOff val="-24975"/>
                  </a:schemeClr>
                </a:solidFill>
              </a:defRPr>
            </a:lvl1pPr>
          </a:lstStyle>
          <a:p>
            <a:pPr/>
            <a:r>
              <a:t>normally ordered text</a:t>
            </a:r>
          </a:p>
        </p:txBody>
      </p:sp>
      <p:sp>
        <p:nvSpPr>
          <p:cNvPr id="381" name="texts with shuffled words"/>
          <p:cNvSpPr txBox="1"/>
          <p:nvPr/>
        </p:nvSpPr>
        <p:spPr>
          <a:xfrm>
            <a:off x="460648" y="10685130"/>
            <a:ext cx="69119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texts with shuffled words</a:t>
            </a:r>
          </a:p>
        </p:txBody>
      </p:sp>
      <p:sp>
        <p:nvSpPr>
          <p:cNvPr id="382" name="Rounded Rectangle"/>
          <p:cNvSpPr/>
          <p:nvPr/>
        </p:nvSpPr>
        <p:spPr>
          <a:xfrm>
            <a:off x="7904990" y="6517358"/>
            <a:ext cx="11267742" cy="1737704"/>
          </a:xfrm>
          <a:prstGeom prst="roundRect">
            <a:avLst>
              <a:gd name="adj" fmla="val 16470"/>
            </a:avLst>
          </a:prstGeom>
          <a:solidFill>
            <a:schemeClr val="accent5">
              <a:hueOff val="-82419"/>
              <a:satOff val="-9513"/>
              <a:lumOff val="-16343"/>
              <a:alpha val="25162"/>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3" name="Rounded Rectangle"/>
          <p:cNvSpPr/>
          <p:nvPr/>
        </p:nvSpPr>
        <p:spPr>
          <a:xfrm>
            <a:off x="7904990" y="8467725"/>
            <a:ext cx="11267742" cy="1880552"/>
          </a:xfrm>
          <a:prstGeom prst="roundRect">
            <a:avLst>
              <a:gd name="adj" fmla="val 15219"/>
            </a:avLst>
          </a:prstGeom>
          <a:solidFill>
            <a:srgbClr val="00A1FF">
              <a:alpha val="25162"/>
            </a:srgb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4" name="Rounded Rectangle"/>
          <p:cNvSpPr/>
          <p:nvPr/>
        </p:nvSpPr>
        <p:spPr>
          <a:xfrm>
            <a:off x="7904990" y="10428771"/>
            <a:ext cx="11267742" cy="1737705"/>
          </a:xfrm>
          <a:prstGeom prst="roundRect">
            <a:avLst>
              <a:gd name="adj" fmla="val 16470"/>
            </a:avLst>
          </a:prstGeom>
          <a:solidFill>
            <a:schemeClr val="accent5">
              <a:hueOff val="-82419"/>
              <a:satOff val="-9513"/>
              <a:lumOff val="-16343"/>
              <a:alpha val="25162"/>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pic>
        <p:nvPicPr>
          <p:cNvPr id="385" name="Line Shape" descr="Line Shape"/>
          <p:cNvPicPr>
            <a:picLocks noChangeAspect="0"/>
          </p:cNvPicPr>
          <p:nvPr/>
        </p:nvPicPr>
        <p:blipFill>
          <a:blip r:embed="rId3">
            <a:extLst/>
          </a:blip>
          <a:stretch>
            <a:fillRect/>
          </a:stretch>
        </p:blipFill>
        <p:spPr>
          <a:xfrm rot="16200000">
            <a:off x="19404399" y="9180237"/>
            <a:ext cx="2127546" cy="956666"/>
          </a:xfrm>
          <a:prstGeom prst="rect">
            <a:avLst/>
          </a:prstGeom>
        </p:spPr>
      </p:pic>
      <p:sp>
        <p:nvSpPr>
          <p:cNvPr id="387" name="robust answer"/>
          <p:cNvSpPr txBox="1"/>
          <p:nvPr/>
        </p:nvSpPr>
        <p:spPr>
          <a:xfrm>
            <a:off x="21608164" y="8927746"/>
            <a:ext cx="2505497"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robust answer</a:t>
            </a:r>
          </a:p>
        </p:txBody>
      </p:sp>
      <p:sp>
        <p:nvSpPr>
          <p:cNvPr id="388" name="Task: natural language inference…"/>
          <p:cNvSpPr txBox="1"/>
          <p:nvPr/>
        </p:nvSpPr>
        <p:spPr>
          <a:xfrm>
            <a:off x="392810" y="3218002"/>
            <a:ext cx="7047627" cy="40042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natural language inference</a:t>
            </a:r>
          </a:p>
          <a:p>
            <a:pPr>
              <a:defRPr i="1">
                <a:solidFill>
                  <a:srgbClr val="929292"/>
                </a:solidFill>
              </a:defRPr>
            </a:pPr>
            <a:r>
              <a:t>determining if “premise” sentence can infer the “hypothesis” sentence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391" name="Image" descr="Image"/>
          <p:cNvPicPr>
            <a:picLocks noChangeAspect="1"/>
          </p:cNvPicPr>
          <p:nvPr/>
        </p:nvPicPr>
        <p:blipFill>
          <a:blip r:embed="rId2">
            <a:extLst/>
          </a:blip>
          <a:stretch>
            <a:fillRect/>
          </a:stretch>
        </p:blipFill>
        <p:spPr>
          <a:xfrm>
            <a:off x="1405618" y="4158596"/>
            <a:ext cx="8480478" cy="3553048"/>
          </a:xfrm>
          <a:prstGeom prst="rect">
            <a:avLst/>
          </a:prstGeom>
          <a:ln w="12700">
            <a:miter lim="400000"/>
          </a:ln>
        </p:spPr>
      </p:pic>
      <p:sp>
        <p:nvSpPr>
          <p:cNvPr id="392" name="Task: paraphrase if two sentences are duplicate"/>
          <p:cNvSpPr txBox="1"/>
          <p:nvPr/>
        </p:nvSpPr>
        <p:spPr>
          <a:xfrm>
            <a:off x="1275175" y="2600028"/>
            <a:ext cx="9949610"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paraphrase</a:t>
            </a:r>
            <a:br/>
            <a:r>
              <a:rPr>
                <a:solidFill>
                  <a:srgbClr val="929292"/>
                </a:solidFill>
              </a:rPr>
              <a:t>if two sentences are duplicate</a:t>
            </a:r>
          </a:p>
        </p:txBody>
      </p:sp>
      <p:sp>
        <p:nvSpPr>
          <p:cNvPr id="393" name="Pham, Thang, et al. &quot;Out of Order: How important is the sequential order of words in a sentence in Natural Language Understanding tasks?.&quot; Findings of the Association for Computational Linguistics: ACL-IJCNLP 2021. 2021."/>
          <p:cNvSpPr txBox="1"/>
          <p:nvPr/>
        </p:nvSpPr>
        <p:spPr>
          <a:xfrm>
            <a:off x="676732" y="13165885"/>
            <a:ext cx="2303053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Pham, Thang, et al. "Out of Order: How important is the sequential order of words in a sentence in Natural Language Understanding tasks?." </a:t>
            </a:r>
            <a:r>
              <a:rPr i="1"/>
              <a:t>Findings of the Association for Computational Linguistics: ACL-IJCNLP 2021</a:t>
            </a:r>
            <a:r>
              <a:t>. 2021.</a:t>
            </a:r>
          </a:p>
        </p:txBody>
      </p:sp>
      <p:pic>
        <p:nvPicPr>
          <p:cNvPr id="394" name="Image" descr="Image"/>
          <p:cNvPicPr>
            <a:picLocks noChangeAspect="1"/>
          </p:cNvPicPr>
          <p:nvPr/>
        </p:nvPicPr>
        <p:blipFill>
          <a:blip r:embed="rId3">
            <a:extLst/>
          </a:blip>
          <a:stretch>
            <a:fillRect/>
          </a:stretch>
        </p:blipFill>
        <p:spPr>
          <a:xfrm>
            <a:off x="11407377" y="4158596"/>
            <a:ext cx="11744675" cy="3553048"/>
          </a:xfrm>
          <a:prstGeom prst="rect">
            <a:avLst/>
          </a:prstGeom>
          <a:ln w="12700">
            <a:miter lim="400000"/>
          </a:ln>
        </p:spPr>
      </p:pic>
      <p:pic>
        <p:nvPicPr>
          <p:cNvPr id="395" name="Image" descr="Image"/>
          <p:cNvPicPr>
            <a:picLocks noChangeAspect="1"/>
          </p:cNvPicPr>
          <p:nvPr/>
        </p:nvPicPr>
        <p:blipFill>
          <a:blip r:embed="rId4">
            <a:extLst/>
          </a:blip>
          <a:stretch>
            <a:fillRect/>
          </a:stretch>
        </p:blipFill>
        <p:spPr>
          <a:xfrm>
            <a:off x="990740" y="9201915"/>
            <a:ext cx="16225966" cy="3768247"/>
          </a:xfrm>
          <a:prstGeom prst="rect">
            <a:avLst/>
          </a:prstGeom>
          <a:ln w="12700">
            <a:miter lim="400000"/>
          </a:ln>
        </p:spPr>
      </p:pic>
      <p:sp>
        <p:nvSpPr>
          <p:cNvPr id="396" name="Task: sentiment classification if the sentiment is positive or negative"/>
          <p:cNvSpPr txBox="1"/>
          <p:nvPr/>
        </p:nvSpPr>
        <p:spPr>
          <a:xfrm>
            <a:off x="11696431" y="2600028"/>
            <a:ext cx="10821635"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sentiment classification</a:t>
            </a:r>
            <a:br/>
            <a:r>
              <a:rPr>
                <a:solidFill>
                  <a:srgbClr val="929292"/>
                </a:solidFill>
              </a:rPr>
              <a:t>if the sentiment is positive or negative </a:t>
            </a:r>
          </a:p>
        </p:txBody>
      </p:sp>
      <p:sp>
        <p:nvSpPr>
          <p:cNvPr id="397" name="Task: entailment if the sentence A contains the answer to question Q"/>
          <p:cNvSpPr txBox="1"/>
          <p:nvPr/>
        </p:nvSpPr>
        <p:spPr>
          <a:xfrm>
            <a:off x="1038972" y="7907367"/>
            <a:ext cx="15853010"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entailment</a:t>
            </a:r>
            <a:br/>
            <a:r>
              <a:rPr>
                <a:solidFill>
                  <a:srgbClr val="929292"/>
                </a:solidFill>
              </a:rPr>
              <a:t>if the sentence A contains the answer to question Q</a:t>
            </a:r>
          </a:p>
        </p:txBody>
      </p:sp>
      <p:sp>
        <p:nvSpPr>
          <p:cNvPr id="398"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Different capabilities have different sensitivity to syntax corruption…"/>
          <p:cNvSpPr txBox="1"/>
          <p:nvPr>
            <p:ph type="body" sz="half" idx="1"/>
          </p:nvPr>
        </p:nvSpPr>
        <p:spPr>
          <a:xfrm>
            <a:off x="1206500" y="3096528"/>
            <a:ext cx="11574299" cy="10311225"/>
          </a:xfrm>
          <a:prstGeom prst="rect">
            <a:avLst/>
          </a:prstGeom>
        </p:spPr>
        <p:txBody>
          <a:bodyPr/>
          <a:lstStyle/>
          <a:p>
            <a:pPr marL="698500" indent="-698500">
              <a:spcBef>
                <a:spcPts val="5100"/>
              </a:spcBef>
              <a:buSzPct val="123000"/>
              <a:buChar char="•"/>
            </a:pPr>
            <a:r>
              <a:t>Different capabilities have different sensitivity to syntax corruption</a:t>
            </a:r>
          </a:p>
          <a:p>
            <a:pPr lvl="2" marL="1917700" indent="-698500">
              <a:spcBef>
                <a:spcPts val="5100"/>
              </a:spcBef>
              <a:buSzPct val="123000"/>
              <a:buChar char="•"/>
            </a:pPr>
            <a:r>
              <a:t>in </a:t>
            </a:r>
            <a:r>
              <a:rPr i="1"/>
              <a:t>sentence acceptability</a:t>
            </a:r>
            <a:r>
              <a:t>, naturally requires integrate syntax</a:t>
            </a:r>
          </a:p>
          <a:p>
            <a:pPr lvl="2" marL="1917700" indent="-698500">
              <a:spcBef>
                <a:spcPts val="5100"/>
              </a:spcBef>
              <a:buSzPct val="123000"/>
              <a:buChar char="•"/>
            </a:pPr>
            <a:r>
              <a:t>or when the meaning is reversed (A cause B v.s. B cause A)</a:t>
            </a:r>
          </a:p>
        </p:txBody>
      </p:sp>
      <p:sp>
        <p:nvSpPr>
          <p:cNvPr id="401"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402" name="Image" descr="Image"/>
          <p:cNvPicPr>
            <a:picLocks noChangeAspect="1"/>
          </p:cNvPicPr>
          <p:nvPr/>
        </p:nvPicPr>
        <p:blipFill>
          <a:blip r:embed="rId2">
            <a:extLst/>
          </a:blip>
          <a:stretch>
            <a:fillRect/>
          </a:stretch>
        </p:blipFill>
        <p:spPr>
          <a:xfrm>
            <a:off x="13374608" y="7970183"/>
            <a:ext cx="10757243" cy="3730592"/>
          </a:xfrm>
          <a:prstGeom prst="rect">
            <a:avLst/>
          </a:prstGeom>
          <a:ln w="12700">
            <a:miter lim="400000"/>
          </a:ln>
        </p:spPr>
      </p:pic>
      <p:sp>
        <p:nvSpPr>
          <p:cNvPr id="403" name="Pham, Thang, et al. &quot;Out of Order: How important is the sequential order of words in a sentence in Natural Language Understanding tasks?.&quot; Findings of the Association for Computational Linguistics: ACL-IJCNLP 2021. 2021.…"/>
          <p:cNvSpPr txBox="1"/>
          <p:nvPr/>
        </p:nvSpPr>
        <p:spPr>
          <a:xfrm>
            <a:off x="676732" y="12690404"/>
            <a:ext cx="23500538"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Pham, Thang, et al. "Out of Order: How important is the sequential order of words in a sentence in Natural Language Understanding tasks?." </a:t>
            </a:r>
            <a:r>
              <a:rPr i="1"/>
              <a:t>Findings of the Association for Computational Linguistics: ACL-IJCNLP 2021</a:t>
            </a:r>
            <a:r>
              <a:t>. 2021.</a:t>
            </a:r>
          </a:p>
          <a:p>
            <a:pPr>
              <a:lnSpc>
                <a:spcPct val="100000"/>
              </a:lnSpc>
              <a:spcBef>
                <a:spcPts val="0"/>
              </a:spcBef>
              <a:defRPr sz="1800">
                <a:solidFill>
                  <a:srgbClr val="5E5E5E"/>
                </a:solidFill>
              </a:defRPr>
            </a:pPr>
            <a:r>
              <a:t>Huang, Kuan-Jung, and Adrian Staub. "The transposed-word effect does not require parallel word processing: Failure to notice transpositions with serial presentation of words." Psychonomic bulletin &amp; review 30.1 (2023): 393-400.</a:t>
            </a:r>
          </a:p>
          <a:p>
            <a:pPr>
              <a:lnSpc>
                <a:spcPct val="100000"/>
              </a:lnSpc>
              <a:spcBef>
                <a:spcPts val="0"/>
              </a:spcBef>
              <a:defRPr sz="1800">
                <a:solidFill>
                  <a:srgbClr val="5E5E5E"/>
                </a:solidFill>
              </a:defRPr>
            </a:pPr>
            <a:r>
              <a:t>Mirault, Jonathan, Joshua Snell, and Jonathan Grainger. "You that read wrong again! A transposed-word effect in grammaticality judgments." Psychological Science 29.12 (2018): 1922-1929.</a:t>
            </a:r>
          </a:p>
        </p:txBody>
      </p:sp>
      <p:sp>
        <p:nvSpPr>
          <p:cNvPr id="404"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Word Transposition Effect in Humans"/>
          <p:cNvSpPr txBox="1"/>
          <p:nvPr>
            <p:ph type="title"/>
          </p:nvPr>
        </p:nvSpPr>
        <p:spPr>
          <a:prstGeom prst="rect">
            <a:avLst/>
          </a:prstGeom>
        </p:spPr>
        <p:txBody>
          <a:bodyPr/>
          <a:lstStyle/>
          <a:p>
            <a:pPr/>
            <a:r>
              <a:t>Word Transposition Effect in Humans</a:t>
            </a:r>
          </a:p>
        </p:txBody>
      </p:sp>
      <p:sp>
        <p:nvSpPr>
          <p:cNvPr id="407"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08" name="Mirault, Jonathan, Joshua Snell, and Jonathan Grainger. &quot;You that read wrong again! A transposed-word effect in grammaticality judgments.&quot; Psychological Science 29.12 (2018): 1922-1929."/>
          <p:cNvSpPr txBox="1"/>
          <p:nvPr/>
        </p:nvSpPr>
        <p:spPr>
          <a:xfrm>
            <a:off x="676732" y="13214905"/>
            <a:ext cx="1947512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Mirault, Jonathan, Joshua Snell, and Jonathan Grainger. "You that read wrong again! A transposed-word effect in grammaticality judgments." Psychological Science 29.12 (2018): 1922-1929.</a:t>
            </a:r>
          </a:p>
        </p:txBody>
      </p:sp>
      <p:grpSp>
        <p:nvGrpSpPr>
          <p:cNvPr id="416" name="Group"/>
          <p:cNvGrpSpPr/>
          <p:nvPr/>
        </p:nvGrpSpPr>
        <p:grpSpPr>
          <a:xfrm>
            <a:off x="1254222" y="6836806"/>
            <a:ext cx="7520755" cy="4553881"/>
            <a:chOff x="0" y="0"/>
            <a:chExt cx="7520754" cy="4553879"/>
          </a:xfrm>
        </p:grpSpPr>
        <p:sp>
          <p:nvSpPr>
            <p:cNvPr id="409" name="Rectangle"/>
            <p:cNvSpPr/>
            <p:nvPr/>
          </p:nvSpPr>
          <p:spPr>
            <a:xfrm>
              <a:off x="0" y="0"/>
              <a:ext cx="7520755" cy="4553880"/>
            </a:xfrm>
            <a:prstGeom prst="rect">
              <a:avLst/>
            </a:prstGeom>
            <a:solidFill>
              <a:srgbClr val="EDEDED"/>
            </a:solidFill>
            <a:ln w="88900" cap="flat">
              <a:solidFill>
                <a:srgbClr val="5E5E5E"/>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410" name="Image" descr="Image"/>
            <p:cNvPicPr>
              <a:picLocks noChangeAspect="1"/>
            </p:cNvPicPr>
            <p:nvPr/>
          </p:nvPicPr>
          <p:blipFill>
            <a:blip r:embed="rId2">
              <a:extLst/>
            </a:blip>
            <a:srcRect l="65967" t="25522" r="0" b="54202"/>
            <a:stretch>
              <a:fillRect/>
            </a:stretch>
          </p:blipFill>
          <p:spPr>
            <a:xfrm>
              <a:off x="378125" y="278783"/>
              <a:ext cx="7002020" cy="1886037"/>
            </a:xfrm>
            <a:prstGeom prst="rect">
              <a:avLst/>
            </a:prstGeom>
            <a:ln w="12700" cap="flat">
              <a:noFill/>
              <a:miter lim="400000"/>
            </a:ln>
            <a:effectLst/>
          </p:spPr>
        </p:pic>
        <p:pic>
          <p:nvPicPr>
            <p:cNvPr id="411" name="Image" descr="Image"/>
            <p:cNvPicPr>
              <a:picLocks noChangeAspect="1"/>
            </p:cNvPicPr>
            <p:nvPr/>
          </p:nvPicPr>
          <p:blipFill>
            <a:blip r:embed="rId2">
              <a:extLst/>
            </a:blip>
            <a:srcRect l="64935" t="59341" r="0" b="17484"/>
            <a:stretch>
              <a:fillRect/>
            </a:stretch>
          </p:blipFill>
          <p:spPr>
            <a:xfrm>
              <a:off x="140610" y="2119388"/>
              <a:ext cx="7214365" cy="2155708"/>
            </a:xfrm>
            <a:prstGeom prst="rect">
              <a:avLst/>
            </a:prstGeom>
            <a:ln w="12700" cap="flat">
              <a:noFill/>
              <a:miter lim="400000"/>
            </a:ln>
            <a:effectLst/>
          </p:spPr>
        </p:pic>
        <p:pic>
          <p:nvPicPr>
            <p:cNvPr id="412" name="Rounded Rectangle Rounded rectangle" descr="Rounded Rectangle Rounded rectangle"/>
            <p:cNvPicPr>
              <a:picLocks noChangeAspect="0"/>
            </p:cNvPicPr>
            <p:nvPr/>
          </p:nvPicPr>
          <p:blipFill>
            <a:blip r:embed="rId3">
              <a:extLst/>
            </a:blip>
            <a:stretch>
              <a:fillRect/>
            </a:stretch>
          </p:blipFill>
          <p:spPr>
            <a:xfrm>
              <a:off x="601069" y="650387"/>
              <a:ext cx="6293599" cy="872894"/>
            </a:xfrm>
            <a:prstGeom prst="rect">
              <a:avLst/>
            </a:prstGeom>
            <a:effectLst/>
          </p:spPr>
        </p:pic>
        <p:pic>
          <p:nvPicPr>
            <p:cNvPr id="414" name="Rounded Rectangle Rounded rectangle" descr="Rounded Rectangle Rounded rectangle"/>
            <p:cNvPicPr>
              <a:picLocks noChangeAspect="0"/>
            </p:cNvPicPr>
            <p:nvPr/>
          </p:nvPicPr>
          <p:blipFill>
            <a:blip r:embed="rId4">
              <a:extLst/>
            </a:blip>
            <a:stretch>
              <a:fillRect/>
            </a:stretch>
          </p:blipFill>
          <p:spPr>
            <a:xfrm>
              <a:off x="575899" y="2760731"/>
              <a:ext cx="6293600" cy="872894"/>
            </a:xfrm>
            <a:prstGeom prst="rect">
              <a:avLst/>
            </a:prstGeom>
            <a:effectLst/>
          </p:spPr>
        </p:pic>
      </p:grpSp>
      <p:pic>
        <p:nvPicPr>
          <p:cNvPr id="417" name="Image" descr="Image"/>
          <p:cNvPicPr>
            <a:picLocks noChangeAspect="1"/>
          </p:cNvPicPr>
          <p:nvPr/>
        </p:nvPicPr>
        <p:blipFill>
          <a:blip r:embed="rId5">
            <a:extLst/>
          </a:blip>
          <a:srcRect l="51626" t="0" r="0" b="0"/>
          <a:stretch>
            <a:fillRect/>
          </a:stretch>
        </p:blipFill>
        <p:spPr>
          <a:xfrm>
            <a:off x="9900086" y="2707021"/>
            <a:ext cx="6585820" cy="10351268"/>
          </a:xfrm>
          <a:prstGeom prst="rect">
            <a:avLst/>
          </a:prstGeom>
          <a:ln w="12700">
            <a:miter lim="400000"/>
          </a:ln>
        </p:spPr>
      </p:pic>
      <p:sp>
        <p:nvSpPr>
          <p:cNvPr id="418" name="Task: is the new sentence grammatically correct?"/>
          <p:cNvSpPr txBox="1"/>
          <p:nvPr/>
        </p:nvSpPr>
        <p:spPr>
          <a:xfrm>
            <a:off x="1226154" y="3907099"/>
            <a:ext cx="9949611"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is the new sentence grammatically correct?</a:t>
            </a:r>
          </a:p>
        </p:txBody>
      </p:sp>
      <p:sp>
        <p:nvSpPr>
          <p:cNvPr id="419" name="Task: tell if the sentence is grammatical or not…"/>
          <p:cNvSpPr txBox="1"/>
          <p:nvPr/>
        </p:nvSpPr>
        <p:spPr>
          <a:xfrm>
            <a:off x="13688193" y="4143802"/>
            <a:ext cx="9949611" cy="466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tell if the sentence is grammatical or not</a:t>
            </a:r>
          </a:p>
          <a:p>
            <a:pPr/>
            <a:r>
              <a:rPr b="1"/>
              <a:t>Observation</a:t>
            </a:r>
            <a:r>
              <a:t>: if the sentence is word-transposed from original sentence, it is less recognizable  (high error)</a:t>
            </a:r>
          </a:p>
        </p:txBody>
      </p:sp>
      <p:sp>
        <p:nvSpPr>
          <p:cNvPr id="420" name="Rounded Rectangle"/>
          <p:cNvSpPr/>
          <p:nvPr/>
        </p:nvSpPr>
        <p:spPr>
          <a:xfrm>
            <a:off x="11557000" y="3040720"/>
            <a:ext cx="1270000" cy="9848436"/>
          </a:xfrm>
          <a:prstGeom prst="roundRect">
            <a:avLst>
              <a:gd name="adj" fmla="val 15168"/>
            </a:avLst>
          </a:prstGeom>
          <a:ln w="1016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Hidden Features Encode Local Syntax"/>
          <p:cNvSpPr txBox="1"/>
          <p:nvPr>
            <p:ph type="title"/>
          </p:nvPr>
        </p:nvSpPr>
        <p:spPr>
          <a:prstGeom prst="rect">
            <a:avLst/>
          </a:prstGeom>
        </p:spPr>
        <p:txBody>
          <a:bodyPr/>
          <a:lstStyle/>
          <a:p>
            <a:pPr/>
            <a:r>
              <a:t>Hidden Features Encode Local Syntax</a:t>
            </a:r>
          </a:p>
        </p:txBody>
      </p:sp>
      <p:pic>
        <p:nvPicPr>
          <p:cNvPr id="423" name="Image" descr="Image"/>
          <p:cNvPicPr>
            <a:picLocks noChangeAspect="1"/>
          </p:cNvPicPr>
          <p:nvPr/>
        </p:nvPicPr>
        <p:blipFill>
          <a:blip r:embed="rId2">
            <a:extLst/>
          </a:blip>
          <a:stretch>
            <a:fillRect/>
          </a:stretch>
        </p:blipFill>
        <p:spPr>
          <a:xfrm>
            <a:off x="1301711" y="6070127"/>
            <a:ext cx="21780578" cy="5583387"/>
          </a:xfrm>
          <a:prstGeom prst="rect">
            <a:avLst/>
          </a:prstGeom>
          <a:ln w="12700">
            <a:miter lim="400000"/>
          </a:ln>
        </p:spPr>
      </p:pic>
      <p:sp>
        <p:nvSpPr>
          <p:cNvPr id="424"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25" name="Allen-Zhu, Zeyuan, and Yuanzhi Li. &quot;Physics of language models: Part 1, context-free grammar.&quot; arXiv preprint arXiv:2305.13673 (2023)."/>
          <p:cNvSpPr txBox="1"/>
          <p:nvPr/>
        </p:nvSpPr>
        <p:spPr>
          <a:xfrm>
            <a:off x="5239016" y="13078816"/>
            <a:ext cx="1390596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p:txBody>
      </p:sp>
      <p:sp>
        <p:nvSpPr>
          <p:cNvPr id="426" name="Probing: predicting each word’s syntax within hidden features"/>
          <p:cNvSpPr txBox="1"/>
          <p:nvPr>
            <p:ph type="body" sz="quarter" idx="1"/>
          </p:nvPr>
        </p:nvSpPr>
        <p:spPr>
          <a:xfrm>
            <a:off x="1440063" y="3503474"/>
            <a:ext cx="21971001" cy="1577779"/>
          </a:xfrm>
          <a:prstGeom prst="rect">
            <a:avLst/>
          </a:prstGeom>
        </p:spPr>
        <p:txBody>
          <a:bodyPr/>
          <a:lstStyle/>
          <a:p>
            <a:pPr/>
            <a:r>
              <a:rPr b="1"/>
              <a:t>Probing</a:t>
            </a:r>
            <a:r>
              <a:t>: predicting each word’s syntax within hidden features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Hidden Features Encode Syntax-Parsing Features"/>
          <p:cNvSpPr txBox="1"/>
          <p:nvPr>
            <p:ph type="title"/>
          </p:nvPr>
        </p:nvSpPr>
        <p:spPr>
          <a:xfrm>
            <a:off x="1206500" y="1079500"/>
            <a:ext cx="21971000" cy="2039141"/>
          </a:xfrm>
          <a:prstGeom prst="rect">
            <a:avLst/>
          </a:prstGeom>
        </p:spPr>
        <p:txBody>
          <a:bodyPr/>
          <a:lstStyle>
            <a:lvl1pPr defTabSz="2145738">
              <a:defRPr spc="-149" sz="7480"/>
            </a:lvl1pPr>
          </a:lstStyle>
          <a:p>
            <a:pPr/>
            <a:r>
              <a:t>Hidden Features Encode Syntax-Parsing Features</a:t>
            </a:r>
          </a:p>
        </p:txBody>
      </p:sp>
      <p:pic>
        <p:nvPicPr>
          <p:cNvPr id="429" name="Image" descr="Image"/>
          <p:cNvPicPr>
            <a:picLocks noChangeAspect="1"/>
          </p:cNvPicPr>
          <p:nvPr/>
        </p:nvPicPr>
        <p:blipFill>
          <a:blip r:embed="rId2">
            <a:extLst/>
          </a:blip>
          <a:srcRect l="0" t="44436" r="0" b="0"/>
          <a:stretch>
            <a:fillRect/>
          </a:stretch>
        </p:blipFill>
        <p:spPr>
          <a:xfrm>
            <a:off x="281286" y="4155411"/>
            <a:ext cx="24037353" cy="6329530"/>
          </a:xfrm>
          <a:prstGeom prst="rect">
            <a:avLst/>
          </a:prstGeom>
          <a:ln w="12700">
            <a:miter lim="400000"/>
          </a:ln>
        </p:spPr>
      </p:pic>
      <p:sp>
        <p:nvSpPr>
          <p:cNvPr id="430"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31" name="Allen-Zhu, Zeyuan, and Yuanzhi Li. &quot;Physics of language models: Part 1, context-free grammar.&quot; arXiv preprint arXiv:2305.13673 (2023)."/>
          <p:cNvSpPr txBox="1"/>
          <p:nvPr/>
        </p:nvSpPr>
        <p:spPr>
          <a:xfrm>
            <a:off x="5239016" y="13078816"/>
            <a:ext cx="1390596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p:txBody>
      </p:sp>
      <p:sp>
        <p:nvSpPr>
          <p:cNvPr id="432" name="Probing: if hidden features can recover computational features useful for paring syntax"/>
          <p:cNvSpPr txBox="1"/>
          <p:nvPr/>
        </p:nvSpPr>
        <p:spPr>
          <a:xfrm>
            <a:off x="421537" y="11521544"/>
            <a:ext cx="2375702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Probing</a:t>
            </a:r>
            <a:r>
              <a:t>: if hidden features can recover computational features useful for paring syntax</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Word Embeddings Encode Syntactic Roles"/>
          <p:cNvSpPr txBox="1"/>
          <p:nvPr>
            <p:ph type="title"/>
          </p:nvPr>
        </p:nvSpPr>
        <p:spPr>
          <a:prstGeom prst="rect">
            <a:avLst/>
          </a:prstGeom>
        </p:spPr>
        <p:txBody>
          <a:bodyPr/>
          <a:lstStyle/>
          <a:p>
            <a:pPr/>
            <a:r>
              <a:t>Word Embeddings Encode Syntactic Roles</a:t>
            </a:r>
          </a:p>
        </p:txBody>
      </p:sp>
      <p:sp>
        <p:nvSpPr>
          <p:cNvPr id="435" name="In a synthetic language, word embeddings are grouped by syntactic roles"/>
          <p:cNvSpPr txBox="1"/>
          <p:nvPr/>
        </p:nvSpPr>
        <p:spPr>
          <a:xfrm>
            <a:off x="11511371" y="3149699"/>
            <a:ext cx="12910780"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 a synthetic language, word embeddings are grouped by syntactic roles</a:t>
            </a:r>
          </a:p>
        </p:txBody>
      </p:sp>
      <p:sp>
        <p:nvSpPr>
          <p:cNvPr id="436"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37" name="Allen-Zhu, Zeyuan, and Yuanzhi Li. &quot;Physics of language models: Part 1, context-free grammar.&quot; arXiv preprint arXiv:2305.13673 (2023).…"/>
          <p:cNvSpPr txBox="1"/>
          <p:nvPr/>
        </p:nvSpPr>
        <p:spPr>
          <a:xfrm>
            <a:off x="851702" y="12988136"/>
            <a:ext cx="21807527"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a:p>
            <a:pPr>
              <a:lnSpc>
                <a:spcPct val="100000"/>
              </a:lnSpc>
              <a:spcBef>
                <a:spcPts val="0"/>
              </a:spcBef>
              <a:defRPr sz="1800">
                <a:solidFill>
                  <a:srgbClr val="5E5E5E"/>
                </a:solidFill>
              </a:defRPr>
            </a:pPr>
            <a:r>
              <a:t>Andreas, Jacob, and Dan Klein. "How much do word embeddings encode about syntax?." Proceedings of the 52nd Annual Meeting of the Association for Computational Linguistics (Volume 2: Short Papers). 2014.</a:t>
            </a:r>
          </a:p>
        </p:txBody>
      </p:sp>
      <p:grpSp>
        <p:nvGrpSpPr>
          <p:cNvPr id="447" name="Group"/>
          <p:cNvGrpSpPr/>
          <p:nvPr/>
        </p:nvGrpSpPr>
        <p:grpSpPr>
          <a:xfrm>
            <a:off x="11007975" y="5109163"/>
            <a:ext cx="12588905" cy="7243874"/>
            <a:chOff x="0" y="0"/>
            <a:chExt cx="12588903" cy="7243873"/>
          </a:xfrm>
        </p:grpSpPr>
        <p:pic>
          <p:nvPicPr>
            <p:cNvPr id="438" name="Image" descr="Image"/>
            <p:cNvPicPr>
              <a:picLocks noChangeAspect="1"/>
            </p:cNvPicPr>
            <p:nvPr/>
          </p:nvPicPr>
          <p:blipFill>
            <a:blip r:embed="rId2">
              <a:extLst/>
            </a:blip>
            <a:stretch>
              <a:fillRect/>
            </a:stretch>
          </p:blipFill>
          <p:spPr>
            <a:xfrm>
              <a:off x="0" y="0"/>
              <a:ext cx="12588904" cy="7243874"/>
            </a:xfrm>
            <a:prstGeom prst="rect">
              <a:avLst/>
            </a:prstGeom>
            <a:ln w="12700" cap="flat">
              <a:noFill/>
              <a:miter lim="400000"/>
            </a:ln>
            <a:effectLst/>
          </p:spPr>
        </p:pic>
        <p:sp>
          <p:nvSpPr>
            <p:cNvPr id="439" name="Rounded Rectangle"/>
            <p:cNvSpPr/>
            <p:nvPr/>
          </p:nvSpPr>
          <p:spPr>
            <a:xfrm>
              <a:off x="1885332" y="997287"/>
              <a:ext cx="2097338" cy="1383404"/>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0" name="Rounded Rectangle"/>
            <p:cNvSpPr/>
            <p:nvPr/>
          </p:nvSpPr>
          <p:spPr>
            <a:xfrm>
              <a:off x="3935251" y="2392420"/>
              <a:ext cx="1285570" cy="865858"/>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1" name="Rounded Rectangle"/>
            <p:cNvSpPr/>
            <p:nvPr/>
          </p:nvSpPr>
          <p:spPr>
            <a:xfrm>
              <a:off x="5187150" y="3252623"/>
              <a:ext cx="1285569" cy="865858"/>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2" name="Rounded Rectangle"/>
            <p:cNvSpPr/>
            <p:nvPr/>
          </p:nvSpPr>
          <p:spPr>
            <a:xfrm>
              <a:off x="6450718" y="4156667"/>
              <a:ext cx="794721" cy="492656"/>
            </a:xfrm>
            <a:prstGeom prst="roundRect">
              <a:avLst>
                <a:gd name="adj" fmla="val 16474"/>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3" name="Rounded Rectangle"/>
            <p:cNvSpPr/>
            <p:nvPr/>
          </p:nvSpPr>
          <p:spPr>
            <a:xfrm>
              <a:off x="7191066" y="4671932"/>
              <a:ext cx="1091340" cy="767535"/>
            </a:xfrm>
            <a:prstGeom prst="roundRect">
              <a:avLst>
                <a:gd name="adj" fmla="val 14521"/>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4" name="Rounded Rectangle"/>
            <p:cNvSpPr/>
            <p:nvPr/>
          </p:nvSpPr>
          <p:spPr>
            <a:xfrm>
              <a:off x="8279269" y="5473666"/>
              <a:ext cx="885760" cy="597764"/>
            </a:xfrm>
            <a:prstGeom prst="roundRect">
              <a:avLst>
                <a:gd name="adj" fmla="val 15133"/>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5" name="Rounded Rectangle"/>
            <p:cNvSpPr/>
            <p:nvPr/>
          </p:nvSpPr>
          <p:spPr>
            <a:xfrm>
              <a:off x="9183313" y="6050318"/>
              <a:ext cx="705838" cy="575783"/>
            </a:xfrm>
            <a:prstGeom prst="roundRect">
              <a:avLst>
                <a:gd name="adj" fmla="val 15133"/>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6" name="Rounded Rectangle"/>
            <p:cNvSpPr/>
            <p:nvPr/>
          </p:nvSpPr>
          <p:spPr>
            <a:xfrm>
              <a:off x="9923660" y="6648170"/>
              <a:ext cx="602570" cy="403614"/>
            </a:xfrm>
            <a:prstGeom prst="roundRect">
              <a:avLst>
                <a:gd name="adj" fmla="val 18429"/>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pic>
        <p:nvPicPr>
          <p:cNvPr id="448" name="Image" descr="Image"/>
          <p:cNvPicPr>
            <a:picLocks noChangeAspect="1"/>
          </p:cNvPicPr>
          <p:nvPr/>
        </p:nvPicPr>
        <p:blipFill>
          <a:blip r:embed="rId3">
            <a:extLst/>
          </a:blip>
          <a:stretch>
            <a:fillRect/>
          </a:stretch>
        </p:blipFill>
        <p:spPr>
          <a:xfrm>
            <a:off x="1785504" y="5829867"/>
            <a:ext cx="6494181" cy="6457514"/>
          </a:xfrm>
          <a:prstGeom prst="rect">
            <a:avLst/>
          </a:prstGeom>
          <a:ln w="25400">
            <a:solidFill>
              <a:srgbClr val="5E5E5E"/>
            </a:solidFill>
            <a:miter lim="400000"/>
          </a:ln>
        </p:spPr>
      </p:pic>
      <p:sp>
        <p:nvSpPr>
          <p:cNvPr id="449" name="In natural language, word embeddings reflect a reflect their syntax roles"/>
          <p:cNvSpPr txBox="1"/>
          <p:nvPr/>
        </p:nvSpPr>
        <p:spPr>
          <a:xfrm>
            <a:off x="231389" y="3435060"/>
            <a:ext cx="10826083"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 natural language, word embeddings reflect a reflect their syntax roles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LMs Uses Attention to Utilize Syntax"/>
          <p:cNvSpPr txBox="1"/>
          <p:nvPr>
            <p:ph type="title"/>
          </p:nvPr>
        </p:nvSpPr>
        <p:spPr>
          <a:prstGeom prst="rect">
            <a:avLst/>
          </a:prstGeom>
        </p:spPr>
        <p:txBody>
          <a:bodyPr/>
          <a:lstStyle/>
          <a:p>
            <a:pPr/>
            <a:r>
              <a:t>LMs Uses Attention to Utilize Syntax</a:t>
            </a:r>
          </a:p>
        </p:txBody>
      </p:sp>
      <p:sp>
        <p:nvSpPr>
          <p:cNvPr id="452"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53" name="Elhage, Nelson, et al. &quot;A mathematical framework for transformer circuits.&quot; Transformer Circuits Thread 1.1 (2021): 12.…"/>
          <p:cNvSpPr txBox="1"/>
          <p:nvPr/>
        </p:nvSpPr>
        <p:spPr>
          <a:xfrm>
            <a:off x="808805" y="12763934"/>
            <a:ext cx="18109464"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Elhage, Nelson, et al. "A mathematical framework for transformer circuits." Transformer Circuits Thread 1.1 (2021): 12.</a:t>
            </a:r>
          </a:p>
          <a:p>
            <a:pPr>
              <a:lnSpc>
                <a:spcPct val="100000"/>
              </a:lnSpc>
              <a:spcBef>
                <a:spcPts val="0"/>
              </a:spcBef>
              <a:defRPr sz="1800">
                <a:solidFill>
                  <a:srgbClr val="5E5E5E"/>
                </a:solidFill>
              </a:defRPr>
            </a:pPr>
            <a:r>
              <a:t>Wang, Kevin Ro, et al. "Interpretability in the Wild: a Circuit for Indirect Object Identification in GPT-2 Small." </a:t>
            </a:r>
            <a:r>
              <a:rPr i="1"/>
              <a:t>The Eleventh International Conference on Learning Representations</a:t>
            </a:r>
            <a:r>
              <a:t>.</a:t>
            </a:r>
          </a:p>
          <a:p>
            <a:pPr>
              <a:lnSpc>
                <a:spcPct val="100000"/>
              </a:lnSpc>
              <a:spcBef>
                <a:spcPts val="0"/>
              </a:spcBef>
              <a:defRPr sz="1800">
                <a:solidFill>
                  <a:srgbClr val="5E5E5E"/>
                </a:solidFill>
              </a:defRPr>
            </a:pPr>
            <a:r>
              <a:t>Zhang, Shizhuo Dylan, et al. "Can transformers learn to solve problems recursively?." arXiv preprint arXiv:2305.14699 (2023).</a:t>
            </a:r>
          </a:p>
        </p:txBody>
      </p:sp>
      <p:sp>
        <p:nvSpPr>
          <p:cNvPr id="454" name="Attention heads that close parentheses"/>
          <p:cNvSpPr txBox="1"/>
          <p:nvPr/>
        </p:nvSpPr>
        <p:spPr>
          <a:xfrm>
            <a:off x="1153804" y="6896654"/>
            <a:ext cx="6127849"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r>
              <a:t>Attention heads that close parentheses</a:t>
            </a:r>
          </a:p>
        </p:txBody>
      </p:sp>
      <p:pic>
        <p:nvPicPr>
          <p:cNvPr id="455" name="Image" descr="Image"/>
          <p:cNvPicPr>
            <a:picLocks noChangeAspect="1"/>
          </p:cNvPicPr>
          <p:nvPr/>
        </p:nvPicPr>
        <p:blipFill>
          <a:blip r:embed="rId2">
            <a:extLst/>
          </a:blip>
          <a:stretch>
            <a:fillRect/>
          </a:stretch>
        </p:blipFill>
        <p:spPr>
          <a:xfrm>
            <a:off x="7828970" y="5267724"/>
            <a:ext cx="14312990" cy="474308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e Increasingly Rely on LMs"/>
          <p:cNvSpPr txBox="1"/>
          <p:nvPr>
            <p:ph type="title"/>
          </p:nvPr>
        </p:nvSpPr>
        <p:spPr>
          <a:prstGeom prst="rect">
            <a:avLst/>
          </a:prstGeom>
        </p:spPr>
        <p:txBody>
          <a:bodyPr/>
          <a:lstStyle/>
          <a:p>
            <a:pPr/>
            <a:r>
              <a:t>We Increasingly Rely on LMs</a:t>
            </a:r>
          </a:p>
        </p:txBody>
      </p:sp>
      <p:sp>
        <p:nvSpPr>
          <p:cNvPr id="179" name="yet we still do not fully understand them."/>
          <p:cNvSpPr txBox="1"/>
          <p:nvPr/>
        </p:nvSpPr>
        <p:spPr>
          <a:xfrm>
            <a:off x="1235781" y="2576155"/>
            <a:ext cx="16323472" cy="944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lnSpc>
                <a:spcPct val="100000"/>
              </a:lnSpc>
              <a:spcBef>
                <a:spcPts val="0"/>
              </a:spcBef>
              <a:defRPr sz="5500"/>
            </a:lvl1pPr>
          </a:lstStyle>
          <a:p>
            <a:pPr/>
            <a:r>
              <a:t>yet we still do not fully understand them.</a:t>
            </a:r>
          </a:p>
        </p:txBody>
      </p:sp>
      <p:sp>
        <p:nvSpPr>
          <p:cNvPr id="180" name="Robot"/>
          <p:cNvSpPr/>
          <p:nvPr/>
        </p:nvSpPr>
        <p:spPr>
          <a:xfrm>
            <a:off x="1341700" y="4356448"/>
            <a:ext cx="5380357" cy="8040124"/>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1143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1" name="“Can you solve this problem for me? It is too hard for me”"/>
          <p:cNvSpPr/>
          <p:nvPr/>
        </p:nvSpPr>
        <p:spPr>
          <a:xfrm>
            <a:off x="7216483" y="3732472"/>
            <a:ext cx="14941154" cy="1900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2" y="0"/>
                </a:moveTo>
                <a:cubicBezTo>
                  <a:pt x="825" y="0"/>
                  <a:pt x="714" y="872"/>
                  <a:pt x="714" y="1948"/>
                </a:cubicBezTo>
                <a:lnTo>
                  <a:pt x="714" y="14352"/>
                </a:lnTo>
                <a:lnTo>
                  <a:pt x="0" y="21600"/>
                </a:lnTo>
                <a:lnTo>
                  <a:pt x="1185" y="17807"/>
                </a:lnTo>
                <a:lnTo>
                  <a:pt x="21352" y="17807"/>
                </a:lnTo>
                <a:cubicBezTo>
                  <a:pt x="21489" y="17807"/>
                  <a:pt x="21600" y="16935"/>
                  <a:pt x="21600" y="15858"/>
                </a:cubicBezTo>
                <a:lnTo>
                  <a:pt x="21600" y="1948"/>
                </a:lnTo>
                <a:cubicBezTo>
                  <a:pt x="21600" y="872"/>
                  <a:pt x="21489" y="0"/>
                  <a:pt x="21352" y="0"/>
                </a:cubicBezTo>
                <a:lnTo>
                  <a:pt x="962"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“Can you solve this problem for me? It is too hard for me”</a:t>
            </a:r>
          </a:p>
        </p:txBody>
      </p:sp>
      <p:sp>
        <p:nvSpPr>
          <p:cNvPr id="182" name="(Are they intelligent enough to solve it, or do they pretend to be doing so?)"/>
          <p:cNvSpPr txBox="1"/>
          <p:nvPr/>
        </p:nvSpPr>
        <p:spPr>
          <a:xfrm>
            <a:off x="8592354" y="5136825"/>
            <a:ext cx="14074296"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82419"/>
                    <a:satOff val="-9513"/>
                    <a:lumOff val="-16343"/>
                  </a:schemeClr>
                </a:solidFill>
              </a:defRPr>
            </a:lvl1pPr>
          </a:lstStyle>
          <a:p>
            <a:pPr/>
            <a:r>
              <a:t>(Are they intelligent enough to solve it, or do they pretend to be doing so?)</a:t>
            </a:r>
          </a:p>
        </p:txBody>
      </p:sp>
      <p:sp>
        <p:nvSpPr>
          <p:cNvPr id="183" name="“Could you tell me of all the kings who have ruled over Europe?”"/>
          <p:cNvSpPr/>
          <p:nvPr/>
        </p:nvSpPr>
        <p:spPr>
          <a:xfrm>
            <a:off x="7457226" y="6951957"/>
            <a:ext cx="15204282" cy="1566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1" y="0"/>
                </a:moveTo>
                <a:cubicBezTo>
                  <a:pt x="516" y="0"/>
                  <a:pt x="407" y="1058"/>
                  <a:pt x="407" y="2364"/>
                </a:cubicBezTo>
                <a:lnTo>
                  <a:pt x="407" y="7528"/>
                </a:lnTo>
                <a:lnTo>
                  <a:pt x="0" y="9990"/>
                </a:lnTo>
                <a:lnTo>
                  <a:pt x="407" y="12452"/>
                </a:lnTo>
                <a:lnTo>
                  <a:pt x="407" y="19236"/>
                </a:lnTo>
                <a:cubicBezTo>
                  <a:pt x="407" y="20542"/>
                  <a:pt x="516" y="21600"/>
                  <a:pt x="651" y="21600"/>
                </a:cubicBezTo>
                <a:lnTo>
                  <a:pt x="21356" y="21600"/>
                </a:lnTo>
                <a:cubicBezTo>
                  <a:pt x="21491" y="21600"/>
                  <a:pt x="21600" y="20542"/>
                  <a:pt x="21600" y="19236"/>
                </a:cubicBezTo>
                <a:lnTo>
                  <a:pt x="21600" y="2364"/>
                </a:lnTo>
                <a:cubicBezTo>
                  <a:pt x="21600" y="1058"/>
                  <a:pt x="21491" y="0"/>
                  <a:pt x="21356" y="0"/>
                </a:cubicBezTo>
                <a:lnTo>
                  <a:pt x="651"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“Could you tell me of all the kings who have ruled over Europe?”</a:t>
            </a:r>
          </a:p>
        </p:txBody>
      </p:sp>
      <p:sp>
        <p:nvSpPr>
          <p:cNvPr id="184" name="“Why did you perform bad on this task?”"/>
          <p:cNvSpPr/>
          <p:nvPr/>
        </p:nvSpPr>
        <p:spPr>
          <a:xfrm>
            <a:off x="7459526" y="10437201"/>
            <a:ext cx="9051926" cy="1629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11" y="4972"/>
                </a:lnTo>
                <a:lnTo>
                  <a:pt x="411" y="19327"/>
                </a:lnTo>
                <a:cubicBezTo>
                  <a:pt x="411" y="20583"/>
                  <a:pt x="594" y="21600"/>
                  <a:pt x="820" y="21600"/>
                </a:cubicBezTo>
                <a:lnTo>
                  <a:pt x="21191" y="21600"/>
                </a:lnTo>
                <a:cubicBezTo>
                  <a:pt x="21417" y="21600"/>
                  <a:pt x="21600" y="20583"/>
                  <a:pt x="21600" y="19327"/>
                </a:cubicBezTo>
                <a:lnTo>
                  <a:pt x="21600" y="3099"/>
                </a:lnTo>
                <a:cubicBezTo>
                  <a:pt x="21600" y="1843"/>
                  <a:pt x="21417" y="826"/>
                  <a:pt x="21191" y="826"/>
                </a:cubicBezTo>
                <a:lnTo>
                  <a:pt x="2709" y="826"/>
                </a:lnTo>
                <a:lnTo>
                  <a:pt x="0"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“Why did you perform bad on this task?”</a:t>
            </a:r>
          </a:p>
        </p:txBody>
      </p:sp>
      <p:sp>
        <p:nvSpPr>
          <p:cNvPr id="185" name="(do they know all these knowledge, or are they sometimes guessing?)"/>
          <p:cNvSpPr txBox="1"/>
          <p:nvPr/>
        </p:nvSpPr>
        <p:spPr>
          <a:xfrm>
            <a:off x="8429156" y="8543362"/>
            <a:ext cx="14074296"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82419"/>
                    <a:satOff val="-9513"/>
                    <a:lumOff val="-16343"/>
                  </a:schemeClr>
                </a:solidFill>
              </a:defRPr>
            </a:lvl1pPr>
          </a:lstStyle>
          <a:p>
            <a:pPr/>
            <a:r>
              <a:t>(do they know all these knowledge, or are they sometimes guessing?)</a:t>
            </a:r>
          </a:p>
        </p:txBody>
      </p:sp>
      <p:sp>
        <p:nvSpPr>
          <p:cNvPr id="186" name="(What are the causes of their drawbacks?)"/>
          <p:cNvSpPr txBox="1"/>
          <p:nvPr/>
        </p:nvSpPr>
        <p:spPr>
          <a:xfrm>
            <a:off x="8511354" y="12474987"/>
            <a:ext cx="1235141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(What are the causes of their drawbacks?)</a:t>
            </a:r>
          </a:p>
        </p:txBody>
      </p:sp>
      <p:sp>
        <p:nvSpPr>
          <p:cNvPr id="187" name="(LMs: abbreviation for “language models”)"/>
          <p:cNvSpPr txBox="1"/>
          <p:nvPr/>
        </p:nvSpPr>
        <p:spPr>
          <a:xfrm>
            <a:off x="2990951" y="207575"/>
            <a:ext cx="1155222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(LMs: abbreviation for “language models”)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3"/>
      <p:bldP build="whole" bldLvl="1" animBg="1" rev="0" advAuto="0" spid="186" grpId="6"/>
      <p:bldP build="whole" bldLvl="1" animBg="1" rev="0" advAuto="0" spid="185" grpId="4"/>
      <p:bldP build="whole" bldLvl="1" animBg="1" rev="0" advAuto="0" spid="181" grpId="1"/>
      <p:bldP build="whole" bldLvl="1" animBg="1" rev="0" advAuto="0" spid="182" grpId="2"/>
      <p:bldP build="whole" bldLvl="1" animBg="1" rev="0" advAuto="0" spid="184" grpId="5"/>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LMs Uses Attention to Utilize Syntax"/>
          <p:cNvSpPr txBox="1"/>
          <p:nvPr>
            <p:ph type="title"/>
          </p:nvPr>
        </p:nvSpPr>
        <p:spPr>
          <a:prstGeom prst="rect">
            <a:avLst/>
          </a:prstGeom>
        </p:spPr>
        <p:txBody>
          <a:bodyPr/>
          <a:lstStyle/>
          <a:p>
            <a:pPr/>
            <a:r>
              <a:t>LMs Uses Attention to Utilize Syntax</a:t>
            </a:r>
          </a:p>
        </p:txBody>
      </p:sp>
      <p:sp>
        <p:nvSpPr>
          <p:cNvPr id="458"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59" name="Elhage, Nelson, et al. &quot;A mathematical framework for transformer circuits.&quot; Transformer Circuits Thread 1.1 (2021): 12.…"/>
          <p:cNvSpPr txBox="1"/>
          <p:nvPr/>
        </p:nvSpPr>
        <p:spPr>
          <a:xfrm>
            <a:off x="808805" y="12763934"/>
            <a:ext cx="18109464"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Elhage, Nelson, et al. "A mathematical framework for transformer circuits." Transformer Circuits Thread 1.1 (2021): 12.</a:t>
            </a:r>
          </a:p>
          <a:p>
            <a:pPr>
              <a:lnSpc>
                <a:spcPct val="100000"/>
              </a:lnSpc>
              <a:spcBef>
                <a:spcPts val="0"/>
              </a:spcBef>
              <a:defRPr sz="1800">
                <a:solidFill>
                  <a:srgbClr val="5E5E5E"/>
                </a:solidFill>
              </a:defRPr>
            </a:pPr>
            <a:r>
              <a:t>Wang, Kevin Ro, et al. "Interpretability in the Wild: a Circuit for Indirect Object Identification in GPT-2 Small." </a:t>
            </a:r>
            <a:r>
              <a:rPr i="1"/>
              <a:t>The Eleventh International Conference on Learning Representations</a:t>
            </a:r>
            <a:r>
              <a:t>.</a:t>
            </a:r>
          </a:p>
          <a:p>
            <a:pPr>
              <a:lnSpc>
                <a:spcPct val="100000"/>
              </a:lnSpc>
              <a:spcBef>
                <a:spcPts val="0"/>
              </a:spcBef>
              <a:defRPr sz="1800">
                <a:solidFill>
                  <a:srgbClr val="5E5E5E"/>
                </a:solidFill>
              </a:defRPr>
            </a:pPr>
            <a:r>
              <a:t>Zhang, Shizhuo Dylan, et al. "Can transformers learn to solve problems recursively?." arXiv preprint arXiv:2305.14699 (2023).</a:t>
            </a:r>
          </a:p>
        </p:txBody>
      </p:sp>
      <p:pic>
        <p:nvPicPr>
          <p:cNvPr id="460" name="Image" descr="Image"/>
          <p:cNvPicPr>
            <a:picLocks noChangeAspect="1"/>
          </p:cNvPicPr>
          <p:nvPr/>
        </p:nvPicPr>
        <p:blipFill>
          <a:blip r:embed="rId3">
            <a:extLst/>
          </a:blip>
          <a:stretch>
            <a:fillRect/>
          </a:stretch>
        </p:blipFill>
        <p:spPr>
          <a:xfrm>
            <a:off x="6289692" y="2544921"/>
            <a:ext cx="16330863" cy="6951719"/>
          </a:xfrm>
          <a:prstGeom prst="rect">
            <a:avLst/>
          </a:prstGeom>
          <a:ln w="12700">
            <a:miter lim="400000"/>
          </a:ln>
        </p:spPr>
      </p:pic>
      <p:sp>
        <p:nvSpPr>
          <p:cNvPr id="461" name="Heads that copy-past nouns"/>
          <p:cNvSpPr txBox="1"/>
          <p:nvPr/>
        </p:nvSpPr>
        <p:spPr>
          <a:xfrm>
            <a:off x="1090137" y="5045119"/>
            <a:ext cx="5230225"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r>
              <a:t>Heads that copy-past nouns</a:t>
            </a:r>
          </a:p>
        </p:txBody>
      </p:sp>
      <p:sp>
        <p:nvSpPr>
          <p:cNvPr id="462" name="“(Backup) Name Mover Heads”: copy-pasting nouns…"/>
          <p:cNvSpPr txBox="1"/>
          <p:nvPr/>
        </p:nvSpPr>
        <p:spPr>
          <a:xfrm>
            <a:off x="972381" y="10148754"/>
            <a:ext cx="20688301" cy="24340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700"/>
              </a:spcBef>
            </a:pPr>
            <a:r>
              <a:t>“(Backup) Name Mover Heads”: copy-pasting nouns</a:t>
            </a:r>
          </a:p>
          <a:p>
            <a:pPr>
              <a:lnSpc>
                <a:spcPct val="100000"/>
              </a:lnSpc>
              <a:spcBef>
                <a:spcPts val="700"/>
              </a:spcBef>
            </a:pPr>
            <a:r>
              <a:t>“Duplicate Token Heads” and “Induction Heads”: detecting duplicate nouns</a:t>
            </a:r>
          </a:p>
          <a:p>
            <a:pPr>
              <a:lnSpc>
                <a:spcPct val="100000"/>
              </a:lnSpc>
              <a:spcBef>
                <a:spcPts val="700"/>
              </a:spcBef>
            </a:pPr>
            <a:r>
              <a:t>“S-Inhibition Heads”: suppresing attention on duplicate nouns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oom for Future Efforts"/>
          <p:cNvSpPr txBox="1"/>
          <p:nvPr>
            <p:ph type="title"/>
          </p:nvPr>
        </p:nvSpPr>
        <p:spPr>
          <a:prstGeom prst="rect">
            <a:avLst/>
          </a:prstGeom>
        </p:spPr>
        <p:txBody>
          <a:bodyPr/>
          <a:lstStyle/>
          <a:p>
            <a:pPr/>
            <a:r>
              <a:t>Room for Future Efforts</a:t>
            </a:r>
          </a:p>
        </p:txBody>
      </p:sp>
      <p:sp>
        <p:nvSpPr>
          <p:cNvPr id="467"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68" name="Future work could:…"/>
          <p:cNvSpPr txBox="1"/>
          <p:nvPr/>
        </p:nvSpPr>
        <p:spPr>
          <a:xfrm>
            <a:off x="1307035" y="3653434"/>
            <a:ext cx="18691668" cy="7171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7200"/>
              </a:spcBef>
              <a:defRPr i="1"/>
            </a:pPr>
            <a:r>
              <a:t>Future work could:</a:t>
            </a:r>
          </a:p>
          <a:p>
            <a:pPr marL="609600" indent="-609600">
              <a:lnSpc>
                <a:spcPct val="100000"/>
              </a:lnSpc>
              <a:spcBef>
                <a:spcPts val="7200"/>
              </a:spcBef>
              <a:buSzPct val="123000"/>
              <a:buChar char="•"/>
            </a:pPr>
            <a:r>
              <a:t>describe the processing in syntax in more details</a:t>
            </a:r>
          </a:p>
          <a:p>
            <a:pPr marL="609600" indent="-609600">
              <a:lnSpc>
                <a:spcPct val="100000"/>
              </a:lnSpc>
              <a:spcBef>
                <a:spcPts val="7200"/>
              </a:spcBef>
              <a:buSzPct val="123000"/>
              <a:buChar char="•"/>
            </a:pPr>
            <a:r>
              <a:t>analyze other types of linguistic structures such as semantics, sense, coreference and ambituity</a:t>
            </a:r>
          </a:p>
          <a:p>
            <a:pPr marL="609600" indent="-609600">
              <a:lnSpc>
                <a:spcPct val="100000"/>
              </a:lnSpc>
              <a:spcBef>
                <a:spcPts val="7200"/>
              </a:spcBef>
              <a:buSzPct val="123000"/>
              <a:buChar char="•"/>
            </a:pPr>
            <a:r>
              <a:t>investigate if the syntax is directly contributing to the functions of LMs, or encoded as a side effect from LM objective.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Where Is Knowledge Stored"/>
          <p:cNvSpPr txBox="1"/>
          <p:nvPr>
            <p:ph type="title"/>
          </p:nvPr>
        </p:nvSpPr>
        <p:spPr>
          <a:prstGeom prst="rect">
            <a:avLst/>
          </a:prstGeom>
        </p:spPr>
        <p:txBody>
          <a:bodyPr/>
          <a:lstStyle/>
          <a:p>
            <a:pPr/>
            <a:r>
              <a:t>Where Is Knowledge Stored</a:t>
            </a:r>
          </a:p>
        </p:txBody>
      </p:sp>
      <p:sp>
        <p:nvSpPr>
          <p:cNvPr id="471"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Memory Storage in Human Brain"/>
          <p:cNvSpPr txBox="1"/>
          <p:nvPr>
            <p:ph type="title"/>
          </p:nvPr>
        </p:nvSpPr>
        <p:spPr>
          <a:prstGeom prst="rect">
            <a:avLst/>
          </a:prstGeom>
        </p:spPr>
        <p:txBody>
          <a:bodyPr/>
          <a:lstStyle/>
          <a:p>
            <a:pPr/>
            <a:r>
              <a:t>Memory Storage in Human Brain</a:t>
            </a:r>
          </a:p>
        </p:txBody>
      </p:sp>
      <p:pic>
        <p:nvPicPr>
          <p:cNvPr id="474" name="Image" descr="Image"/>
          <p:cNvPicPr>
            <a:picLocks noChangeAspect="1"/>
          </p:cNvPicPr>
          <p:nvPr/>
        </p:nvPicPr>
        <p:blipFill>
          <a:blip r:embed="rId2">
            <a:extLst/>
          </a:blip>
          <a:stretch>
            <a:fillRect/>
          </a:stretch>
        </p:blipFill>
        <p:spPr>
          <a:xfrm>
            <a:off x="11493783" y="2456995"/>
            <a:ext cx="13068518" cy="10695612"/>
          </a:xfrm>
          <a:prstGeom prst="rect">
            <a:avLst/>
          </a:prstGeom>
          <a:ln w="12700">
            <a:miter lim="400000"/>
          </a:ln>
        </p:spPr>
      </p:pic>
      <p:sp>
        <p:nvSpPr>
          <p:cNvPr id="475" name="Hippocampus: episodic memory (e.g., events)"/>
          <p:cNvSpPr txBox="1"/>
          <p:nvPr/>
        </p:nvSpPr>
        <p:spPr>
          <a:xfrm>
            <a:off x="2159000" y="11324992"/>
            <a:ext cx="9525000" cy="1473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Hippocampus</a:t>
            </a:r>
            <a:r>
              <a:t>: episodic memory (e.g., events)</a:t>
            </a:r>
          </a:p>
        </p:txBody>
      </p:sp>
      <p:sp>
        <p:nvSpPr>
          <p:cNvPr id="476" name="Neocortex: semantic memory (e.g., facts, commonsense knowledge)"/>
          <p:cNvSpPr txBox="1"/>
          <p:nvPr/>
        </p:nvSpPr>
        <p:spPr>
          <a:xfrm>
            <a:off x="2159000" y="4113310"/>
            <a:ext cx="9525000" cy="2126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Neocortex: </a:t>
            </a:r>
            <a:r>
              <a:t>semantic memory</a:t>
            </a:r>
            <a:br/>
            <a:r>
              <a:t>(e.g., facts, commonsense knowledge)</a:t>
            </a:r>
          </a:p>
        </p:txBody>
      </p:sp>
      <p:sp>
        <p:nvSpPr>
          <p:cNvPr id="477" name="Amygdala: emotional implications (e.g., fear, PTSD)"/>
          <p:cNvSpPr txBox="1"/>
          <p:nvPr/>
        </p:nvSpPr>
        <p:spPr>
          <a:xfrm>
            <a:off x="2159000" y="8058373"/>
            <a:ext cx="9525000" cy="1473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Amygdala: </a:t>
            </a:r>
            <a:r>
              <a:t>emotional implications (e.g., fear, PTSD)</a:t>
            </a:r>
          </a:p>
        </p:txBody>
      </p:sp>
      <p:sp>
        <p:nvSpPr>
          <p:cNvPr id="478" name="image credit: https://www.brainline.org/article/how-ptsd-affects-brain"/>
          <p:cNvSpPr txBox="1"/>
          <p:nvPr/>
        </p:nvSpPr>
        <p:spPr>
          <a:xfrm>
            <a:off x="18028042" y="13223505"/>
            <a:ext cx="719495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 https://www.brainline.org/article/how-ptsd-affects-brain</a:t>
            </a:r>
          </a:p>
        </p:txBody>
      </p:sp>
      <p:sp>
        <p:nvSpPr>
          <p:cNvPr id="479" name="Line"/>
          <p:cNvSpPr/>
          <p:nvPr/>
        </p:nvSpPr>
        <p:spPr>
          <a:xfrm flipV="1">
            <a:off x="11398221" y="12368567"/>
            <a:ext cx="2989750" cy="573784"/>
          </a:xfrm>
          <a:prstGeom prst="line">
            <a:avLst/>
          </a:prstGeom>
          <a:ln w="63500">
            <a:solidFill>
              <a:srgbClr val="5E5E5E"/>
            </a:solidFill>
            <a:prstDash val="sysDot"/>
            <a:miter lim="400000"/>
          </a:ln>
        </p:spPr>
        <p:txBody>
          <a:bodyPr lIns="50800" tIns="50800" rIns="50800" bIns="50800" anchor="ctr"/>
          <a:lstStyle/>
          <a:p>
            <a:pPr/>
          </a:p>
        </p:txBody>
      </p:sp>
      <p:sp>
        <p:nvSpPr>
          <p:cNvPr id="480" name="Line"/>
          <p:cNvSpPr/>
          <p:nvPr/>
        </p:nvSpPr>
        <p:spPr>
          <a:xfrm>
            <a:off x="11516436" y="10016328"/>
            <a:ext cx="2184443" cy="1420820"/>
          </a:xfrm>
          <a:prstGeom prst="line">
            <a:avLst/>
          </a:prstGeom>
          <a:ln w="63500">
            <a:solidFill>
              <a:srgbClr val="5E5E5E"/>
            </a:solidFill>
            <a:prstDash val="sysDot"/>
            <a:miter lim="400000"/>
          </a:ln>
        </p:spPr>
        <p:txBody>
          <a:bodyPr lIns="50800" tIns="50800" rIns="50800" bIns="50800" anchor="ctr"/>
          <a:lstStyle/>
          <a:p>
            <a:pPr/>
          </a:p>
        </p:txBody>
      </p:sp>
      <p:sp>
        <p:nvSpPr>
          <p:cNvPr id="481" name="Line"/>
          <p:cNvSpPr/>
          <p:nvPr/>
        </p:nvSpPr>
        <p:spPr>
          <a:xfrm>
            <a:off x="11100833" y="5504199"/>
            <a:ext cx="1660564" cy="2289057"/>
          </a:xfrm>
          <a:prstGeom prst="line">
            <a:avLst/>
          </a:prstGeom>
          <a:ln w="63500">
            <a:solidFill>
              <a:srgbClr val="5E5E5E"/>
            </a:solidFill>
            <a:prstDash val="sysDot"/>
            <a:miter lim="400000"/>
          </a:ln>
        </p:spPr>
        <p:txBody>
          <a:bodyPr lIns="50800" tIns="50800" rIns="50800" bIns="50800" anchor="ctr"/>
          <a:lstStyle/>
          <a:p>
            <a:pPr/>
          </a:p>
        </p:txBody>
      </p:sp>
      <p:sp>
        <p:nvSpPr>
          <p:cNvPr id="482" name="We Know Some Functions of Brain Reg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Know Some Functions of Brain Regions</a:t>
            </a:r>
          </a:p>
        </p:txBody>
      </p:sp>
      <p:sp>
        <p:nvSpPr>
          <p:cNvPr id="483" name="🧸➜😱"/>
          <p:cNvSpPr txBox="1"/>
          <p:nvPr/>
        </p:nvSpPr>
        <p:spPr>
          <a:xfrm>
            <a:off x="7032928" y="8719674"/>
            <a:ext cx="4337609"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a:t>
            </a:r>
          </a:p>
        </p:txBody>
      </p:sp>
      <p:sp>
        <p:nvSpPr>
          <p:cNvPr id="484" name="🎉🥳"/>
          <p:cNvSpPr txBox="1"/>
          <p:nvPr/>
        </p:nvSpPr>
        <p:spPr>
          <a:xfrm>
            <a:off x="7344686" y="11923916"/>
            <a:ext cx="3001773"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a:t>
            </a:r>
          </a:p>
        </p:txBody>
      </p:sp>
      <p:sp>
        <p:nvSpPr>
          <p:cNvPr id="485" name="➜"/>
          <p:cNvSpPr txBox="1"/>
          <p:nvPr/>
        </p:nvSpPr>
        <p:spPr>
          <a:xfrm>
            <a:off x="5738031" y="5485555"/>
            <a:ext cx="4262613" cy="1849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b="1" spc="-232" sz="11600"/>
            </a:lvl1pPr>
          </a:lstStyle>
          <a:p>
            <a:pPr/>
            <a:r>
              <a:t>➜</a:t>
            </a:r>
          </a:p>
        </p:txBody>
      </p:sp>
      <p:pic>
        <p:nvPicPr>
          <p:cNvPr id="486" name="Image" descr="Image"/>
          <p:cNvPicPr>
            <a:picLocks noChangeAspect="1"/>
          </p:cNvPicPr>
          <p:nvPr/>
        </p:nvPicPr>
        <p:blipFill>
          <a:blip r:embed="rId3">
            <a:extLst/>
          </a:blip>
          <a:srcRect l="20297" t="0" r="20297" b="0"/>
          <a:stretch>
            <a:fillRect/>
          </a:stretch>
        </p:blipFill>
        <p:spPr>
          <a:xfrm>
            <a:off x="5738031" y="5485555"/>
            <a:ext cx="1296393" cy="1222071"/>
          </a:xfrm>
          <a:prstGeom prst="rect">
            <a:avLst/>
          </a:prstGeom>
          <a:ln w="12700">
            <a:miter lim="400000"/>
          </a:ln>
        </p:spPr>
      </p:pic>
      <p:sp>
        <p:nvSpPr>
          <p:cNvPr id="487" name="Drive Thru"/>
          <p:cNvSpPr/>
          <p:nvPr/>
        </p:nvSpPr>
        <p:spPr>
          <a:xfrm>
            <a:off x="5738031" y="5485555"/>
            <a:ext cx="1414287" cy="1270001"/>
          </a:xfrm>
          <a:prstGeom prst="roundRect">
            <a:avLst>
              <a:gd name="adj" fmla="val 15000"/>
            </a:avLst>
          </a:prstGeom>
          <a:solidFill>
            <a:schemeClr val="accent4">
              <a:hueOff val="348544"/>
              <a:lumOff val="7139"/>
            </a:schemeClr>
          </a:solidFill>
          <a:ln w="101600">
            <a:solidFill>
              <a:schemeClr val="accent5">
                <a:lumOff val="-29866"/>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Drive Thru</a:t>
            </a:r>
          </a:p>
        </p:txBody>
      </p:sp>
      <p:sp>
        <p:nvSpPr>
          <p:cNvPr id="488" name="Line"/>
          <p:cNvSpPr/>
          <p:nvPr/>
        </p:nvSpPr>
        <p:spPr>
          <a:xfrm rot="16200000">
            <a:off x="-2135999" y="8128577"/>
            <a:ext cx="6747109" cy="1461064"/>
          </a:xfrm>
          <a:custGeom>
            <a:avLst/>
            <a:gdLst/>
            <a:ahLst/>
            <a:cxnLst>
              <a:cxn ang="0">
                <a:pos x="wd2" y="hd2"/>
              </a:cxn>
              <a:cxn ang="5400000">
                <a:pos x="wd2" y="hd2"/>
              </a:cxn>
              <a:cxn ang="10800000">
                <a:pos x="wd2" y="hd2"/>
              </a:cxn>
              <a:cxn ang="16200000">
                <a:pos x="wd2" y="hd2"/>
              </a:cxn>
            </a:cxnLst>
            <a:rect l="0" t="0" r="r" b="b"/>
            <a:pathLst>
              <a:path w="21600" h="21505" fill="norm" stroke="1" extrusionOk="0">
                <a:moveTo>
                  <a:pt x="0" y="21505"/>
                </a:moveTo>
                <a:cubicBezTo>
                  <a:pt x="3253" y="7365"/>
                  <a:pt x="7026" y="-95"/>
                  <a:pt x="10874" y="0"/>
                </a:cubicBezTo>
                <a:cubicBezTo>
                  <a:pt x="14672" y="95"/>
                  <a:pt x="18389" y="7548"/>
                  <a:pt x="21600" y="21505"/>
                </a:cubicBezTo>
              </a:path>
            </a:pathLst>
          </a:custGeom>
          <a:ln w="63500">
            <a:solidFill>
              <a:srgbClr val="5E5E5E"/>
            </a:solidFill>
            <a:custDash>
              <a:ds d="200000" sp="200000"/>
            </a:custDash>
            <a:miter lim="400000"/>
            <a:tailEnd type="triangle"/>
          </a:ln>
        </p:spPr>
        <p:txBody>
          <a:bodyPr lIns="50800" tIns="50800" rIns="50800" bIns="50800" anchor="ctr"/>
          <a:lstStyle/>
          <a:p>
            <a:pPr/>
          </a:p>
        </p:txBody>
      </p:sp>
      <p:sp>
        <p:nvSpPr>
          <p:cNvPr id="489" name="transfer"/>
          <p:cNvSpPr txBox="1"/>
          <p:nvPr/>
        </p:nvSpPr>
        <p:spPr>
          <a:xfrm>
            <a:off x="-52443" y="4772273"/>
            <a:ext cx="219120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E5E5E"/>
                </a:solidFill>
              </a:defRPr>
            </a:lvl1pPr>
          </a:lstStyle>
          <a:p>
            <a:pPr/>
            <a:r>
              <a:t>transfer</a:t>
            </a:r>
          </a:p>
        </p:txBody>
      </p:sp>
      <p:sp>
        <p:nvSpPr>
          <p:cNvPr id="490"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an We Analogize LMs with Brains?"/>
          <p:cNvSpPr txBox="1"/>
          <p:nvPr>
            <p:ph type="title"/>
          </p:nvPr>
        </p:nvSpPr>
        <p:spPr>
          <a:prstGeom prst="rect">
            <a:avLst/>
          </a:prstGeom>
        </p:spPr>
        <p:txBody>
          <a:bodyPr/>
          <a:lstStyle/>
          <a:p>
            <a:pPr/>
            <a:r>
              <a:t>Can We Analogize LMs with Brains?</a:t>
            </a:r>
          </a:p>
        </p:txBody>
      </p:sp>
      <p:sp>
        <p:nvSpPr>
          <p:cNvPr id="493" name="and therefore, analogize LM parameters ≈ brain neur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 therefore, analogize LM parameters ≈ brain neurons?</a:t>
            </a:r>
          </a:p>
        </p:txBody>
      </p:sp>
      <p:grpSp>
        <p:nvGrpSpPr>
          <p:cNvPr id="497" name="Group"/>
          <p:cNvGrpSpPr/>
          <p:nvPr/>
        </p:nvGrpSpPr>
        <p:grpSpPr>
          <a:xfrm>
            <a:off x="10556253" y="3468422"/>
            <a:ext cx="8894501" cy="6038495"/>
            <a:chOff x="0" y="0"/>
            <a:chExt cx="8894499" cy="6038494"/>
          </a:xfrm>
        </p:grpSpPr>
        <p:pic>
          <p:nvPicPr>
            <p:cNvPr id="494" name="Image" descr="Image"/>
            <p:cNvPicPr>
              <a:picLocks noChangeAspect="1"/>
            </p:cNvPicPr>
            <p:nvPr/>
          </p:nvPicPr>
          <p:blipFill>
            <a:blip r:embed="rId2">
              <a:extLst/>
            </a:blip>
            <a:srcRect l="0" t="3705" r="0" b="9395"/>
            <a:stretch>
              <a:fillRect/>
            </a:stretch>
          </p:blipFill>
          <p:spPr>
            <a:xfrm>
              <a:off x="0" y="0"/>
              <a:ext cx="8894500" cy="6038495"/>
            </a:xfrm>
            <a:prstGeom prst="rect">
              <a:avLst/>
            </a:prstGeom>
            <a:ln w="12700" cap="flat">
              <a:noFill/>
              <a:miter lim="400000"/>
            </a:ln>
            <a:effectLst/>
          </p:spPr>
        </p:pic>
        <p:sp>
          <p:nvSpPr>
            <p:cNvPr id="495" name="Rectangle"/>
            <p:cNvSpPr/>
            <p:nvPr/>
          </p:nvSpPr>
          <p:spPr>
            <a:xfrm>
              <a:off x="3233232" y="5763189"/>
              <a:ext cx="5623334" cy="26014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96" name="Rectangle"/>
            <p:cNvSpPr/>
            <p:nvPr/>
          </p:nvSpPr>
          <p:spPr>
            <a:xfrm>
              <a:off x="7307285" y="31387"/>
              <a:ext cx="1287985" cy="26014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498" name="By Bodysurfinyon - Own work, CC BY-SA 4.0, https://commons.wikimedia.org/w/index.php?curid=125106144"/>
          <p:cNvSpPr txBox="1"/>
          <p:nvPr/>
        </p:nvSpPr>
        <p:spPr>
          <a:xfrm>
            <a:off x="11635382" y="9664143"/>
            <a:ext cx="6736242"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spcBef>
                <a:spcPts val="0"/>
              </a:spcBef>
              <a:defRPr sz="1800">
                <a:solidFill>
                  <a:srgbClr val="5E5E5E"/>
                </a:solidFill>
              </a:defRPr>
            </a:lvl1pPr>
          </a:lstStyle>
          <a:p>
            <a:pPr/>
            <a:r>
              <a:t>By Bodysurfinyon - Own work, CC BY-SA 4.0, https://commons.wikimedia.org/w/index.php?curid=125106144</a:t>
            </a:r>
          </a:p>
        </p:txBody>
      </p:sp>
      <p:sp>
        <p:nvSpPr>
          <p:cNvPr id="499" name="Brain"/>
          <p:cNvSpPr/>
          <p:nvPr/>
        </p:nvSpPr>
        <p:spPr>
          <a:xfrm>
            <a:off x="18791394" y="8558100"/>
            <a:ext cx="5252968" cy="4030142"/>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9B6358"/>
          </a:solidFill>
          <a:ln w="12700">
            <a:miter lim="400000"/>
          </a:ln>
        </p:spPr>
        <p:txBody>
          <a:bodyPr lIns="50800" tIns="50800" rIns="50800" bIns="50800" anchor="ctr"/>
          <a:lstStyle/>
          <a:p>
            <a:pPr algn="ctr" defTabSz="825500">
              <a:lnSpc>
                <a:spcPct val="100000"/>
              </a:lnSpc>
              <a:spcBef>
                <a:spcPts val="0"/>
              </a:spcBef>
              <a:defRPr sz="3200">
                <a:solidFill>
                  <a:srgbClr val="DBA495"/>
                </a:solidFill>
                <a:latin typeface="Helvetica Neue Medium"/>
                <a:ea typeface="Helvetica Neue Medium"/>
                <a:cs typeface="Helvetica Neue Medium"/>
                <a:sym typeface="Helvetica Neue Medium"/>
              </a:defRPr>
            </a:pPr>
          </a:p>
        </p:txBody>
      </p:sp>
      <p:sp>
        <p:nvSpPr>
          <p:cNvPr id="500" name="Line"/>
          <p:cNvSpPr/>
          <p:nvPr/>
        </p:nvSpPr>
        <p:spPr>
          <a:xfrm flipV="1">
            <a:off x="17834356" y="8857487"/>
            <a:ext cx="1676351" cy="378872"/>
          </a:xfrm>
          <a:prstGeom prst="line">
            <a:avLst/>
          </a:prstGeom>
          <a:ln w="50800">
            <a:solidFill>
              <a:srgbClr val="5E5E5E"/>
            </a:solidFill>
            <a:custDash>
              <a:ds d="600000" sp="600000"/>
            </a:custDash>
            <a:miter lim="400000"/>
          </a:ln>
        </p:spPr>
        <p:txBody>
          <a:bodyPr lIns="50800" tIns="50800" rIns="50800" bIns="50800" anchor="ctr"/>
          <a:lstStyle/>
          <a:p>
            <a:pPr/>
          </a:p>
        </p:txBody>
      </p:sp>
      <p:sp>
        <p:nvSpPr>
          <p:cNvPr id="501" name="Line"/>
          <p:cNvSpPr/>
          <p:nvPr/>
        </p:nvSpPr>
        <p:spPr>
          <a:xfrm flipH="1" flipV="1">
            <a:off x="19132303" y="5212590"/>
            <a:ext cx="590469" cy="3290820"/>
          </a:xfrm>
          <a:prstGeom prst="line">
            <a:avLst/>
          </a:prstGeom>
          <a:ln w="50800">
            <a:solidFill>
              <a:srgbClr val="5E5E5E"/>
            </a:solidFill>
            <a:custDash>
              <a:ds d="600000" sp="600000"/>
            </a:custDash>
            <a:miter lim="400000"/>
          </a:ln>
        </p:spPr>
        <p:txBody>
          <a:bodyPr lIns="50800" tIns="50800" rIns="50800" bIns="50800" anchor="ctr"/>
          <a:lstStyle/>
          <a:p>
            <a:pPr/>
          </a:p>
        </p:txBody>
      </p:sp>
      <p:sp>
        <p:nvSpPr>
          <p:cNvPr id="502" name="Rounded Rectangle"/>
          <p:cNvSpPr/>
          <p:nvPr/>
        </p:nvSpPr>
        <p:spPr>
          <a:xfrm>
            <a:off x="934950" y="4440770"/>
            <a:ext cx="8919104" cy="7064648"/>
          </a:xfrm>
          <a:prstGeom prst="roundRect">
            <a:avLst>
              <a:gd name="adj" fmla="val 12015"/>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3" name="Brain and its 6-layers in neocortex"/>
          <p:cNvSpPr txBox="1"/>
          <p:nvPr/>
        </p:nvSpPr>
        <p:spPr>
          <a:xfrm>
            <a:off x="11050732" y="12631036"/>
            <a:ext cx="11508931" cy="944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sz="5500"/>
            </a:lvl1pPr>
          </a:lstStyle>
          <a:p>
            <a:pPr/>
            <a:r>
              <a:t>Brain and its 6-layers in neocortex</a:t>
            </a:r>
          </a:p>
        </p:txBody>
      </p:sp>
      <p:sp>
        <p:nvSpPr>
          <p:cNvPr id="504" name="One Transformer LM"/>
          <p:cNvSpPr txBox="1"/>
          <p:nvPr/>
        </p:nvSpPr>
        <p:spPr>
          <a:xfrm>
            <a:off x="1614821" y="12638446"/>
            <a:ext cx="6970078"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sz="5500"/>
            </a:lvl1pPr>
          </a:lstStyle>
          <a:p>
            <a:pPr/>
            <a:r>
              <a:t>One Transformer LM</a:t>
            </a:r>
          </a:p>
        </p:txBody>
      </p:sp>
      <p:sp>
        <p:nvSpPr>
          <p:cNvPr id="505" name="One Layer"/>
          <p:cNvSpPr txBox="1"/>
          <p:nvPr/>
        </p:nvSpPr>
        <p:spPr>
          <a:xfrm>
            <a:off x="1489648" y="4651290"/>
            <a:ext cx="234177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3600"/>
            </a:lvl1pPr>
          </a:lstStyle>
          <a:p>
            <a:pPr/>
            <a:r>
              <a:t>One Layer</a:t>
            </a:r>
          </a:p>
        </p:txBody>
      </p:sp>
      <p:sp>
        <p:nvSpPr>
          <p:cNvPr id="506" name="Rounded Rectangle"/>
          <p:cNvSpPr/>
          <p:nvPr/>
        </p:nvSpPr>
        <p:spPr>
          <a:xfrm>
            <a:off x="8630595" y="9225689"/>
            <a:ext cx="439337" cy="1650335"/>
          </a:xfrm>
          <a:prstGeom prst="roundRect">
            <a:avLst>
              <a:gd name="adj" fmla="val 50000"/>
            </a:avLst>
          </a:prstGeom>
          <a:solidFill>
            <a:srgbClr val="E7BD63"/>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07" name="Circle"/>
          <p:cNvSpPr/>
          <p:nvPr/>
        </p:nvSpPr>
        <p:spPr>
          <a:xfrm>
            <a:off x="8691082"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8" name="Circle"/>
          <p:cNvSpPr/>
          <p:nvPr/>
        </p:nvSpPr>
        <p:spPr>
          <a:xfrm>
            <a:off x="8691082"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9" name="Circle"/>
          <p:cNvSpPr/>
          <p:nvPr/>
        </p:nvSpPr>
        <p:spPr>
          <a:xfrm>
            <a:off x="8691082"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0" name="Circle"/>
          <p:cNvSpPr/>
          <p:nvPr/>
        </p:nvSpPr>
        <p:spPr>
          <a:xfrm>
            <a:off x="8691082"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1" name="Rounded Rectangle"/>
          <p:cNvSpPr/>
          <p:nvPr/>
        </p:nvSpPr>
        <p:spPr>
          <a:xfrm>
            <a:off x="1767708"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12" name="Circle"/>
          <p:cNvSpPr/>
          <p:nvPr/>
        </p:nvSpPr>
        <p:spPr>
          <a:xfrm>
            <a:off x="1828195"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3" name="Circle"/>
          <p:cNvSpPr/>
          <p:nvPr/>
        </p:nvSpPr>
        <p:spPr>
          <a:xfrm>
            <a:off x="1828195"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4" name="Circle"/>
          <p:cNvSpPr/>
          <p:nvPr/>
        </p:nvSpPr>
        <p:spPr>
          <a:xfrm>
            <a:off x="1828195"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5" name="Circle"/>
          <p:cNvSpPr/>
          <p:nvPr/>
        </p:nvSpPr>
        <p:spPr>
          <a:xfrm>
            <a:off x="1828195"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6" name="Rounded Rectangle"/>
          <p:cNvSpPr/>
          <p:nvPr/>
        </p:nvSpPr>
        <p:spPr>
          <a:xfrm>
            <a:off x="2440869"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17" name="Circle"/>
          <p:cNvSpPr/>
          <p:nvPr/>
        </p:nvSpPr>
        <p:spPr>
          <a:xfrm>
            <a:off x="2501356"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8" name="Circle"/>
          <p:cNvSpPr/>
          <p:nvPr/>
        </p:nvSpPr>
        <p:spPr>
          <a:xfrm>
            <a:off x="2501356"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9" name="Circle"/>
          <p:cNvSpPr/>
          <p:nvPr/>
        </p:nvSpPr>
        <p:spPr>
          <a:xfrm>
            <a:off x="2501356"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0" name="Circle"/>
          <p:cNvSpPr/>
          <p:nvPr/>
        </p:nvSpPr>
        <p:spPr>
          <a:xfrm>
            <a:off x="2501356"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1" name="Rounded Rectangle"/>
          <p:cNvSpPr/>
          <p:nvPr/>
        </p:nvSpPr>
        <p:spPr>
          <a:xfrm>
            <a:off x="5825400"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22" name="Circle"/>
          <p:cNvSpPr/>
          <p:nvPr/>
        </p:nvSpPr>
        <p:spPr>
          <a:xfrm>
            <a:off x="5885887"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3" name="Circle"/>
          <p:cNvSpPr/>
          <p:nvPr/>
        </p:nvSpPr>
        <p:spPr>
          <a:xfrm>
            <a:off x="5885887"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4" name="Circle"/>
          <p:cNvSpPr/>
          <p:nvPr/>
        </p:nvSpPr>
        <p:spPr>
          <a:xfrm>
            <a:off x="5885887"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5" name="Circle"/>
          <p:cNvSpPr/>
          <p:nvPr/>
        </p:nvSpPr>
        <p:spPr>
          <a:xfrm>
            <a:off x="5885887"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6" name="Rounded Rectangle"/>
          <p:cNvSpPr/>
          <p:nvPr/>
        </p:nvSpPr>
        <p:spPr>
          <a:xfrm>
            <a:off x="6498561"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27" name="Circle"/>
          <p:cNvSpPr/>
          <p:nvPr/>
        </p:nvSpPr>
        <p:spPr>
          <a:xfrm>
            <a:off x="6559048"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8" name="Circle"/>
          <p:cNvSpPr/>
          <p:nvPr/>
        </p:nvSpPr>
        <p:spPr>
          <a:xfrm>
            <a:off x="6559048"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9" name="Circle"/>
          <p:cNvSpPr/>
          <p:nvPr/>
        </p:nvSpPr>
        <p:spPr>
          <a:xfrm>
            <a:off x="6559048"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0" name="Circle"/>
          <p:cNvSpPr/>
          <p:nvPr/>
        </p:nvSpPr>
        <p:spPr>
          <a:xfrm>
            <a:off x="6559048"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1" name="Rounded Rectangle"/>
          <p:cNvSpPr/>
          <p:nvPr/>
        </p:nvSpPr>
        <p:spPr>
          <a:xfrm>
            <a:off x="7248716" y="9234317"/>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32" name="Circle"/>
          <p:cNvSpPr/>
          <p:nvPr/>
        </p:nvSpPr>
        <p:spPr>
          <a:xfrm>
            <a:off x="7309203" y="9710146"/>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3" name="Circle"/>
          <p:cNvSpPr/>
          <p:nvPr/>
        </p:nvSpPr>
        <p:spPr>
          <a:xfrm>
            <a:off x="7309203" y="10084884"/>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4" name="Circle"/>
          <p:cNvSpPr/>
          <p:nvPr/>
        </p:nvSpPr>
        <p:spPr>
          <a:xfrm>
            <a:off x="7309203" y="10459719"/>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5" name="Circle"/>
          <p:cNvSpPr/>
          <p:nvPr/>
        </p:nvSpPr>
        <p:spPr>
          <a:xfrm>
            <a:off x="7309203" y="933535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6" name="Rounded Rectangle"/>
          <p:cNvSpPr/>
          <p:nvPr/>
        </p:nvSpPr>
        <p:spPr>
          <a:xfrm>
            <a:off x="7921876" y="9234317"/>
            <a:ext cx="439338"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37" name="Circle"/>
          <p:cNvSpPr/>
          <p:nvPr/>
        </p:nvSpPr>
        <p:spPr>
          <a:xfrm>
            <a:off x="7982363" y="9710146"/>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8" name="Circle"/>
          <p:cNvSpPr/>
          <p:nvPr/>
        </p:nvSpPr>
        <p:spPr>
          <a:xfrm>
            <a:off x="7982363" y="10084884"/>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9" name="Circle"/>
          <p:cNvSpPr/>
          <p:nvPr/>
        </p:nvSpPr>
        <p:spPr>
          <a:xfrm>
            <a:off x="7982363" y="10459719"/>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0" name="Circle"/>
          <p:cNvSpPr/>
          <p:nvPr/>
        </p:nvSpPr>
        <p:spPr>
          <a:xfrm>
            <a:off x="7982363" y="933535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1" name="Line"/>
          <p:cNvSpPr/>
          <p:nvPr/>
        </p:nvSpPr>
        <p:spPr>
          <a:xfrm>
            <a:off x="2784982" y="10181292"/>
            <a:ext cx="2734753" cy="1"/>
          </a:xfrm>
          <a:prstGeom prst="line">
            <a:avLst/>
          </a:prstGeom>
          <a:ln w="101600" cap="rnd">
            <a:solidFill>
              <a:srgbClr val="000000"/>
            </a:solidFill>
            <a:custDash>
              <a:ds d="100000" sp="200000"/>
            </a:custDash>
          </a:ln>
        </p:spPr>
        <p:txBody>
          <a:bodyPr lIns="50800" tIns="50800" rIns="50800" bIns="50800" anchor="ctr"/>
          <a:lstStyle/>
          <a:p>
            <a:pPr/>
          </a:p>
        </p:txBody>
      </p:sp>
      <p:sp>
        <p:nvSpPr>
          <p:cNvPr id="542" name="Shape"/>
          <p:cNvSpPr/>
          <p:nvPr/>
        </p:nvSpPr>
        <p:spPr>
          <a:xfrm>
            <a:off x="1803400" y="8416318"/>
            <a:ext cx="7266532" cy="767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8" y="0"/>
                </a:moveTo>
                <a:lnTo>
                  <a:pt x="21600" y="0"/>
                </a:lnTo>
                <a:lnTo>
                  <a:pt x="21600" y="21600"/>
                </a:lnTo>
                <a:lnTo>
                  <a:pt x="0" y="21600"/>
                </a:lnTo>
                <a:lnTo>
                  <a:pt x="20008" y="0"/>
                </a:lnTo>
                <a:close/>
              </a:path>
            </a:pathLst>
          </a:custGeom>
          <a:solidFill>
            <a:srgbClr val="67C7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3" name="Causal Self-Attention"/>
          <p:cNvSpPr txBox="1"/>
          <p:nvPr/>
        </p:nvSpPr>
        <p:spPr>
          <a:xfrm>
            <a:off x="5306277" y="8661027"/>
            <a:ext cx="372221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2800">
                <a:solidFill>
                  <a:schemeClr val="accent1">
                    <a:hueOff val="114395"/>
                    <a:lumOff val="-24975"/>
                  </a:schemeClr>
                </a:solidFill>
              </a:defRPr>
            </a:lvl1pPr>
          </a:lstStyle>
          <a:p>
            <a:pPr/>
            <a:r>
              <a:t>Causal Self-Attention</a:t>
            </a:r>
          </a:p>
        </p:txBody>
      </p:sp>
      <p:sp>
        <p:nvSpPr>
          <p:cNvPr id="544" name="past tokens"/>
          <p:cNvSpPr txBox="1"/>
          <p:nvPr/>
        </p:nvSpPr>
        <p:spPr>
          <a:xfrm>
            <a:off x="5126240" y="10815360"/>
            <a:ext cx="1971956"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2800"/>
            </a:lvl1pPr>
          </a:lstStyle>
          <a:p>
            <a:pPr/>
            <a:r>
              <a:t>past tokens</a:t>
            </a:r>
          </a:p>
        </p:txBody>
      </p:sp>
      <p:sp>
        <p:nvSpPr>
          <p:cNvPr id="545" name="last token"/>
          <p:cNvSpPr txBox="1"/>
          <p:nvPr/>
        </p:nvSpPr>
        <p:spPr>
          <a:xfrm>
            <a:off x="7993126" y="10811928"/>
            <a:ext cx="1701069"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last token</a:t>
            </a:r>
          </a:p>
        </p:txBody>
      </p:sp>
      <p:sp>
        <p:nvSpPr>
          <p:cNvPr id="546" name="Line"/>
          <p:cNvSpPr/>
          <p:nvPr/>
        </p:nvSpPr>
        <p:spPr>
          <a:xfrm flipV="1">
            <a:off x="8834622" y="5889210"/>
            <a:ext cx="1" cy="2028563"/>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547" name="output feature"/>
          <p:cNvSpPr txBox="1"/>
          <p:nvPr/>
        </p:nvSpPr>
        <p:spPr>
          <a:xfrm>
            <a:off x="7319294" y="4534658"/>
            <a:ext cx="2589014"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output feature</a:t>
            </a:r>
          </a:p>
        </p:txBody>
      </p:sp>
      <p:sp>
        <p:nvSpPr>
          <p:cNvPr id="548" name="Line"/>
          <p:cNvSpPr/>
          <p:nvPr/>
        </p:nvSpPr>
        <p:spPr>
          <a:xfrm rot="16200000">
            <a:off x="8454366" y="8732335"/>
            <a:ext cx="1681936" cy="491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875"/>
                </a:moveTo>
                <a:lnTo>
                  <a:pt x="23" y="21600"/>
                </a:lnTo>
                <a:lnTo>
                  <a:pt x="21591" y="21338"/>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549" name="Add"/>
          <p:cNvSpPr/>
          <p:nvPr/>
        </p:nvSpPr>
        <p:spPr>
          <a:xfrm>
            <a:off x="8623992" y="7913460"/>
            <a:ext cx="439338"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0" name="Add"/>
          <p:cNvSpPr/>
          <p:nvPr/>
        </p:nvSpPr>
        <p:spPr>
          <a:xfrm>
            <a:off x="8611292" y="5458378"/>
            <a:ext cx="439338"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1" name="Line"/>
          <p:cNvSpPr/>
          <p:nvPr/>
        </p:nvSpPr>
        <p:spPr>
          <a:xfrm rot="16200000">
            <a:off x="7699015" y="6615643"/>
            <a:ext cx="382947" cy="194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3" y="86"/>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552" name="Multi-Layer Perceptron (MLP)"/>
          <p:cNvSpPr txBox="1"/>
          <p:nvPr/>
        </p:nvSpPr>
        <p:spPr>
          <a:xfrm>
            <a:off x="1775677" y="6086504"/>
            <a:ext cx="3235600"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2800">
                <a:solidFill>
                  <a:schemeClr val="accent5">
                    <a:lumOff val="-29866"/>
                  </a:schemeClr>
                </a:solidFill>
              </a:defRPr>
            </a:lvl1pPr>
          </a:lstStyle>
          <a:p>
            <a:pPr/>
            <a:r>
              <a:t>Multi-Layer Perceptron (MLP)</a:t>
            </a:r>
          </a:p>
        </p:txBody>
      </p:sp>
      <p:sp>
        <p:nvSpPr>
          <p:cNvPr id="553" name="Shape"/>
          <p:cNvSpPr/>
          <p:nvPr/>
        </p:nvSpPr>
        <p:spPr>
          <a:xfrm flipH="1" rot="10800000">
            <a:off x="5478963" y="6037060"/>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4" name="Rounded Rectangle"/>
          <p:cNvSpPr/>
          <p:nvPr/>
        </p:nvSpPr>
        <p:spPr>
          <a:xfrm rot="16200000">
            <a:off x="6624898" y="5337476"/>
            <a:ext cx="439337" cy="2731208"/>
          </a:xfrm>
          <a:prstGeom prst="roundRect">
            <a:avLst>
              <a:gd name="adj" fmla="val 50000"/>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55" name="Circle"/>
          <p:cNvSpPr/>
          <p:nvPr/>
        </p:nvSpPr>
        <p:spPr>
          <a:xfrm rot="16200000">
            <a:off x="5954791"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6" name="Circle"/>
          <p:cNvSpPr/>
          <p:nvPr/>
        </p:nvSpPr>
        <p:spPr>
          <a:xfrm rot="16200000">
            <a:off x="6329529"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7" name="Circle"/>
          <p:cNvSpPr/>
          <p:nvPr/>
        </p:nvSpPr>
        <p:spPr>
          <a:xfrm rot="16200000">
            <a:off x="6704365"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8" name="Circle"/>
          <p:cNvSpPr/>
          <p:nvPr/>
        </p:nvSpPr>
        <p:spPr>
          <a:xfrm rot="16200000">
            <a:off x="5580004"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9" name="Circle"/>
          <p:cNvSpPr/>
          <p:nvPr/>
        </p:nvSpPr>
        <p:spPr>
          <a:xfrm rot="16200000">
            <a:off x="7079152"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0" name="Circle"/>
          <p:cNvSpPr/>
          <p:nvPr/>
        </p:nvSpPr>
        <p:spPr>
          <a:xfrm rot="16200000">
            <a:off x="7453890"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1" name="Circle"/>
          <p:cNvSpPr/>
          <p:nvPr/>
        </p:nvSpPr>
        <p:spPr>
          <a:xfrm rot="16200000">
            <a:off x="7828726" y="650579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2" name="Shape"/>
          <p:cNvSpPr/>
          <p:nvPr/>
        </p:nvSpPr>
        <p:spPr>
          <a:xfrm>
            <a:off x="5497943" y="6980976"/>
            <a:ext cx="2731208" cy="406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3" name="Line"/>
          <p:cNvSpPr/>
          <p:nvPr/>
        </p:nvSpPr>
        <p:spPr>
          <a:xfrm rot="16200000">
            <a:off x="7589463" y="4997454"/>
            <a:ext cx="323926" cy="1669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77" y="86"/>
                </a:lnTo>
                <a:lnTo>
                  <a:pt x="0" y="0"/>
                </a:lnTo>
              </a:path>
            </a:pathLst>
          </a:custGeom>
          <a:ln w="50800">
            <a:solidFill>
              <a:srgbClr val="000000"/>
            </a:solidFill>
            <a:prstDash val="sysDot"/>
            <a:miter lim="400000"/>
            <a:headEnd type="arrow"/>
          </a:ln>
        </p:spPr>
        <p:txBody>
          <a:bodyPr lIns="50800" tIns="50800" rIns="50800" bIns="50800" anchor="ctr"/>
          <a:lstStyle/>
          <a:p>
            <a:pPr/>
          </a:p>
        </p:txBody>
      </p:sp>
      <p:sp>
        <p:nvSpPr>
          <p:cNvPr id="564" name="Line"/>
          <p:cNvSpPr/>
          <p:nvPr/>
        </p:nvSpPr>
        <p:spPr>
          <a:xfrm flipV="1">
            <a:off x="8830960" y="4947062"/>
            <a:ext cx="1" cy="481866"/>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565" name="Arrow"/>
          <p:cNvSpPr/>
          <p:nvPr/>
        </p:nvSpPr>
        <p:spPr>
          <a:xfrm rot="16200000">
            <a:off x="4690900" y="9545966"/>
            <a:ext cx="1022189" cy="5133132"/>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6" name="last layer"/>
          <p:cNvSpPr txBox="1"/>
          <p:nvPr/>
        </p:nvSpPr>
        <p:spPr>
          <a:xfrm>
            <a:off x="4121386" y="11894748"/>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last layer</a:t>
            </a:r>
          </a:p>
        </p:txBody>
      </p:sp>
      <p:sp>
        <p:nvSpPr>
          <p:cNvPr id="567" name="Arrow"/>
          <p:cNvSpPr/>
          <p:nvPr/>
        </p:nvSpPr>
        <p:spPr>
          <a:xfrm rot="16200000">
            <a:off x="4588766" y="1412949"/>
            <a:ext cx="1022188"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8" name="next layer"/>
          <p:cNvSpPr txBox="1"/>
          <p:nvPr/>
        </p:nvSpPr>
        <p:spPr>
          <a:xfrm>
            <a:off x="4121386" y="3777467"/>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next layer</a:t>
            </a:r>
          </a:p>
        </p:txBody>
      </p:sp>
      <p:sp>
        <p:nvSpPr>
          <p:cNvPr id="569"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Common Hypothesis: MLP   Knowledge dict"/>
          <p:cNvSpPr txBox="1"/>
          <p:nvPr>
            <p:ph type="title"/>
          </p:nvPr>
        </p:nvSpPr>
        <p:spPr>
          <a:xfrm>
            <a:off x="1206500" y="1079500"/>
            <a:ext cx="21971000" cy="1538450"/>
          </a:xfrm>
          <a:prstGeom prst="rect">
            <a:avLst/>
          </a:prstGeom>
        </p:spPr>
        <p:txBody>
          <a:bodyPr/>
          <a:lstStyle/>
          <a:p>
            <a:pPr defTabSz="2365188">
              <a:defRPr spc="-164" sz="8245"/>
            </a:pPr>
            <a:r>
              <a:t>Common Hypothesis: </a:t>
            </a:r>
            <a:r>
              <a:rPr>
                <a:solidFill>
                  <a:schemeClr val="accent1">
                    <a:hueOff val="114395"/>
                    <a:lumOff val="-24975"/>
                  </a:schemeClr>
                </a:solidFill>
              </a:rPr>
              <a:t>MLP </a:t>
            </a:r>
            <a14:m>
              <m:oMath>
                <m:r>
                  <a:rPr xmlns:a="http://schemas.openxmlformats.org/drawingml/2006/main" sz="9450" i="1">
                    <a:solidFill>
                      <a:srgbClr val="004C7F"/>
                    </a:solidFill>
                    <a:latin typeface="Cambria Math" panose="02040503050406030204" pitchFamily="18" charset="0"/>
                  </a:rPr>
                  <m:t>≈</m:t>
                </m:r>
              </m:oMath>
            </a14:m>
            <a:r>
              <a:rPr>
                <a:solidFill>
                  <a:schemeClr val="accent1">
                    <a:hueOff val="114395"/>
                    <a:lumOff val="-24975"/>
                  </a:schemeClr>
                </a:solidFill>
              </a:rPr>
              <a:t> Knowledge dict</a:t>
            </a:r>
            <a:endParaRPr sz="8500">
              <a:solidFill>
                <a:srgbClr val="004D80"/>
              </a:solidFill>
            </a:endParaRPr>
          </a:p>
        </p:txBody>
      </p:sp>
      <p:grpSp>
        <p:nvGrpSpPr>
          <p:cNvPr id="577" name="Group"/>
          <p:cNvGrpSpPr/>
          <p:nvPr/>
        </p:nvGrpSpPr>
        <p:grpSpPr>
          <a:xfrm>
            <a:off x="11202716" y="11162127"/>
            <a:ext cx="630574" cy="2368705"/>
            <a:chOff x="0" y="0"/>
            <a:chExt cx="630573" cy="2368703"/>
          </a:xfrm>
        </p:grpSpPr>
        <p:sp>
          <p:nvSpPr>
            <p:cNvPr id="572" name="Rounded Rectangle"/>
            <p:cNvSpPr/>
            <p:nvPr/>
          </p:nvSpPr>
          <p:spPr>
            <a:xfrm>
              <a:off x="0" y="0"/>
              <a:ext cx="630574" cy="2368704"/>
            </a:xfrm>
            <a:prstGeom prst="roundRect">
              <a:avLst>
                <a:gd name="adj" fmla="val 50000"/>
              </a:avLst>
            </a:prstGeom>
            <a:solidFill>
              <a:srgbClr val="E7BD63"/>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73"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4"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5"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6"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78" name="Shape"/>
          <p:cNvSpPr/>
          <p:nvPr/>
        </p:nvSpPr>
        <p:spPr>
          <a:xfrm>
            <a:off x="7582357" y="8755060"/>
            <a:ext cx="7680055" cy="2350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9" name="Shape"/>
          <p:cNvSpPr/>
          <p:nvPr/>
        </p:nvSpPr>
        <p:spPr>
          <a:xfrm flipH="1" rot="10800000">
            <a:off x="7582357" y="4842971"/>
            <a:ext cx="7680055" cy="2368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585" name="Group"/>
          <p:cNvGrpSpPr/>
          <p:nvPr/>
        </p:nvGrpSpPr>
        <p:grpSpPr>
          <a:xfrm>
            <a:off x="11202716" y="2405539"/>
            <a:ext cx="630574" cy="2368704"/>
            <a:chOff x="0" y="0"/>
            <a:chExt cx="630573" cy="2368703"/>
          </a:xfrm>
        </p:grpSpPr>
        <p:sp>
          <p:nvSpPr>
            <p:cNvPr id="580" name="Rounded Rectangle"/>
            <p:cNvSpPr/>
            <p:nvPr/>
          </p:nvSpPr>
          <p:spPr>
            <a:xfrm>
              <a:off x="0" y="0"/>
              <a:ext cx="630574" cy="2368704"/>
            </a:xfrm>
            <a:prstGeom prst="roundRect">
              <a:avLst>
                <a:gd name="adj" fmla="val 50000"/>
              </a:avLst>
            </a:prstGeom>
            <a:solidFill>
              <a:schemeClr val="accent1"/>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81"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2"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3"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4"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596" name="Group"/>
          <p:cNvGrpSpPr/>
          <p:nvPr/>
        </p:nvGrpSpPr>
        <p:grpSpPr>
          <a:xfrm>
            <a:off x="8327619" y="7904001"/>
            <a:ext cx="6136440" cy="630574"/>
            <a:chOff x="0" y="0"/>
            <a:chExt cx="6136438" cy="630573"/>
          </a:xfrm>
        </p:grpSpPr>
        <p:sp>
          <p:nvSpPr>
            <p:cNvPr id="586" name="Rounded Rectangle"/>
            <p:cNvSpPr/>
            <p:nvPr/>
          </p:nvSpPr>
          <p:spPr>
            <a:xfrm rot="16200000">
              <a:off x="2752932" y="-2752933"/>
              <a:ext cx="630574" cy="6136440"/>
            </a:xfrm>
            <a:prstGeom prst="roundRect">
              <a:avLst>
                <a:gd name="adj" fmla="val 50000"/>
              </a:avLst>
            </a:prstGeom>
            <a:solidFill>
              <a:schemeClr val="accent5">
                <a:hueOff val="-152895"/>
                <a:lumOff val="12368"/>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87" name="Circle"/>
            <p:cNvSpPr/>
            <p:nvPr/>
          </p:nvSpPr>
          <p:spPr>
            <a:xfrm rot="16200000">
              <a:off x="342835"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8" name="Circle"/>
            <p:cNvSpPr/>
            <p:nvPr/>
          </p:nvSpPr>
          <p:spPr>
            <a:xfrm rot="16200000">
              <a:off x="968561"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9" name="Circle"/>
            <p:cNvSpPr/>
            <p:nvPr/>
          </p:nvSpPr>
          <p:spPr>
            <a:xfrm rot="16200000">
              <a:off x="2235431"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0" name="Circle"/>
            <p:cNvSpPr/>
            <p:nvPr/>
          </p:nvSpPr>
          <p:spPr>
            <a:xfrm rot="16200000">
              <a:off x="2839748"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1" name="Circle"/>
            <p:cNvSpPr/>
            <p:nvPr/>
          </p:nvSpPr>
          <p:spPr>
            <a:xfrm rot="16200000">
              <a:off x="3497162"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2" name="Circle"/>
            <p:cNvSpPr/>
            <p:nvPr/>
          </p:nvSpPr>
          <p:spPr>
            <a:xfrm rot="16200000">
              <a:off x="1599427"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3" name="Circle"/>
            <p:cNvSpPr/>
            <p:nvPr/>
          </p:nvSpPr>
          <p:spPr>
            <a:xfrm rot="16200000">
              <a:off x="4758893" y="86816"/>
              <a:ext cx="456943" cy="456943"/>
            </a:xfrm>
            <a:prstGeom prst="ellipse">
              <a:avLst/>
            </a:prstGeom>
            <a:solidFill>
              <a:schemeClr val="accent5">
                <a:hueOff val="-82419"/>
                <a:satOff val="-9513"/>
                <a:lumOff val="-16343"/>
              </a:schemeClr>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4" name="Circle"/>
            <p:cNvSpPr/>
            <p:nvPr/>
          </p:nvSpPr>
          <p:spPr>
            <a:xfrm rot="16200000">
              <a:off x="5389758"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5" name="Circle"/>
            <p:cNvSpPr/>
            <p:nvPr/>
          </p:nvSpPr>
          <p:spPr>
            <a:xfrm rot="16200000">
              <a:off x="4128027"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97" name="input feature"/>
          <p:cNvSpPr txBox="1"/>
          <p:nvPr/>
        </p:nvSpPr>
        <p:spPr>
          <a:xfrm>
            <a:off x="1269669" y="12287933"/>
            <a:ext cx="4724568" cy="10200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input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n</m:t>
                    </m:r>
                  </m:sub>
                </m:sSub>
              </m:oMath>
            </a14:m>
          </a:p>
        </p:txBody>
      </p:sp>
      <p:sp>
        <p:nvSpPr>
          <p:cNvPr id="598" name="intermediate feature"/>
          <p:cNvSpPr txBox="1"/>
          <p:nvPr/>
        </p:nvSpPr>
        <p:spPr>
          <a:xfrm>
            <a:off x="1245949" y="7528698"/>
            <a:ext cx="4130024" cy="1685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intermediate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m</m:t>
                    </m: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e</m:t>
                    </m:r>
                  </m:sub>
                </m:sSub>
              </m:oMath>
            </a14:m>
          </a:p>
        </p:txBody>
      </p:sp>
      <p:sp>
        <p:nvSpPr>
          <p:cNvPr id="599" name="output feature"/>
          <p:cNvSpPr txBox="1"/>
          <p:nvPr/>
        </p:nvSpPr>
        <p:spPr>
          <a:xfrm>
            <a:off x="1293389" y="3029137"/>
            <a:ext cx="6085997" cy="11215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output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o</m:t>
                    </m:r>
                    <m:r>
                      <a:rPr xmlns:a="http://schemas.openxmlformats.org/drawingml/2006/main" sz="5750" i="1">
                        <a:solidFill>
                          <a:srgbClr val="000000"/>
                        </a:solidFill>
                        <a:latin typeface="Cambria Math" panose="02040503050406030204" pitchFamily="18" charset="0"/>
                      </a:rPr>
                      <m:t>u</m:t>
                    </m:r>
                    <m:r>
                      <a:rPr xmlns:a="http://schemas.openxmlformats.org/drawingml/2006/main" sz="5750" i="1">
                        <a:solidFill>
                          <a:srgbClr val="000000"/>
                        </a:solidFill>
                        <a:latin typeface="Cambria Math" panose="02040503050406030204" pitchFamily="18" charset="0"/>
                      </a:rPr>
                      <m:t>t</m:t>
                    </m:r>
                    <m:r>
                      <a:rPr xmlns:a="http://schemas.openxmlformats.org/drawingml/2006/main" sz="5750" i="1">
                        <a:solidFill>
                          <a:srgbClr val="000000"/>
                        </a:solidFill>
                        <a:latin typeface="Cambria Math" panose="02040503050406030204" pitchFamily="18" charset="0"/>
                      </a:rPr>
                      <m:t>p</m:t>
                    </m:r>
                    <m:r>
                      <a:rPr xmlns:a="http://schemas.openxmlformats.org/drawingml/2006/main" sz="5750" i="1">
                        <a:solidFill>
                          <a:srgbClr val="000000"/>
                        </a:solidFill>
                        <a:latin typeface="Cambria Math" panose="02040503050406030204" pitchFamily="18" charset="0"/>
                      </a:rPr>
                      <m:t>u</m:t>
                    </m:r>
                    <m:r>
                      <a:rPr xmlns:a="http://schemas.openxmlformats.org/drawingml/2006/main" sz="5750" i="1">
                        <a:solidFill>
                          <a:srgbClr val="000000"/>
                        </a:solidFill>
                        <a:latin typeface="Cambria Math" panose="02040503050406030204" pitchFamily="18" charset="0"/>
                      </a:rPr>
                      <m:t>t</m:t>
                    </m:r>
                  </m:sub>
                </m:sSub>
              </m:oMath>
            </a14:m>
          </a:p>
        </p:txBody>
      </p:sp>
      <p:sp>
        <p:nvSpPr>
          <p:cNvPr id="600" name="non-linear activation"/>
          <p:cNvSpPr txBox="1"/>
          <p:nvPr/>
        </p:nvSpPr>
        <p:spPr>
          <a:xfrm>
            <a:off x="8265994" y="7107475"/>
            <a:ext cx="564642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non-linear activation</a:t>
            </a:r>
          </a:p>
        </p:txBody>
      </p:sp>
      <p:sp>
        <p:nvSpPr>
          <p:cNvPr id="601" name="up-projection weight   knowledge lookup key"/>
          <p:cNvSpPr txBox="1"/>
          <p:nvPr/>
        </p:nvSpPr>
        <p:spPr>
          <a:xfrm>
            <a:off x="16419444" y="9131334"/>
            <a:ext cx="683605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up-projection weight </a:t>
            </a:r>
            <a14:m>
              <m:oMath>
                <m:r>
                  <a:rPr xmlns:a="http://schemas.openxmlformats.org/drawingml/2006/main" sz="5750" i="1">
                    <a:solidFill>
                      <a:srgbClr val="B41700"/>
                    </a:solidFill>
                    <a:latin typeface="Cambria Math" panose="02040503050406030204" pitchFamily="18" charset="0"/>
                  </a:rPr>
                  <m:t>≈</m:t>
                </m:r>
              </m:oMath>
            </a14:m>
            <a:r>
              <a:t> knowledge lookup key</a:t>
            </a:r>
            <a:endParaRPr>
              <a:solidFill>
                <a:srgbClr val="B51700"/>
              </a:solidFill>
            </a:endParaRPr>
          </a:p>
        </p:txBody>
      </p:sp>
      <p:grpSp>
        <p:nvGrpSpPr>
          <p:cNvPr id="607" name="Group"/>
          <p:cNvGrpSpPr/>
          <p:nvPr/>
        </p:nvGrpSpPr>
        <p:grpSpPr>
          <a:xfrm>
            <a:off x="13694964" y="8987689"/>
            <a:ext cx="501770" cy="1884862"/>
            <a:chOff x="0" y="0"/>
            <a:chExt cx="501769" cy="1884861"/>
          </a:xfrm>
        </p:grpSpPr>
        <p:sp>
          <p:nvSpPr>
            <p:cNvPr id="60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0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13" name="Group"/>
          <p:cNvGrpSpPr/>
          <p:nvPr/>
        </p:nvGrpSpPr>
        <p:grpSpPr>
          <a:xfrm>
            <a:off x="13064098" y="8987689"/>
            <a:ext cx="501771" cy="1884862"/>
            <a:chOff x="0" y="0"/>
            <a:chExt cx="501769" cy="1884861"/>
          </a:xfrm>
        </p:grpSpPr>
        <p:sp>
          <p:nvSpPr>
            <p:cNvPr id="608"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0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19" name="Group"/>
          <p:cNvGrpSpPr/>
          <p:nvPr/>
        </p:nvGrpSpPr>
        <p:grpSpPr>
          <a:xfrm>
            <a:off x="12433233" y="8987689"/>
            <a:ext cx="501771" cy="1884862"/>
            <a:chOff x="0" y="0"/>
            <a:chExt cx="501769" cy="1884861"/>
          </a:xfrm>
        </p:grpSpPr>
        <p:sp>
          <p:nvSpPr>
            <p:cNvPr id="61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1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25" name="Group"/>
          <p:cNvGrpSpPr/>
          <p:nvPr/>
        </p:nvGrpSpPr>
        <p:grpSpPr>
          <a:xfrm>
            <a:off x="11802367" y="8987689"/>
            <a:ext cx="501771" cy="1884862"/>
            <a:chOff x="0" y="0"/>
            <a:chExt cx="501769" cy="1884861"/>
          </a:xfrm>
        </p:grpSpPr>
        <p:sp>
          <p:nvSpPr>
            <p:cNvPr id="62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2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31" name="Group"/>
          <p:cNvGrpSpPr/>
          <p:nvPr/>
        </p:nvGrpSpPr>
        <p:grpSpPr>
          <a:xfrm>
            <a:off x="11171503" y="8987689"/>
            <a:ext cx="501771" cy="1884862"/>
            <a:chOff x="0" y="0"/>
            <a:chExt cx="501769" cy="1884861"/>
          </a:xfrm>
        </p:grpSpPr>
        <p:sp>
          <p:nvSpPr>
            <p:cNvPr id="62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2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37" name="Group"/>
          <p:cNvGrpSpPr/>
          <p:nvPr/>
        </p:nvGrpSpPr>
        <p:grpSpPr>
          <a:xfrm>
            <a:off x="10540638" y="8987689"/>
            <a:ext cx="501770" cy="1884862"/>
            <a:chOff x="0" y="0"/>
            <a:chExt cx="501769" cy="1884861"/>
          </a:xfrm>
        </p:grpSpPr>
        <p:sp>
          <p:nvSpPr>
            <p:cNvPr id="63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3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43" name="Group"/>
          <p:cNvGrpSpPr/>
          <p:nvPr/>
        </p:nvGrpSpPr>
        <p:grpSpPr>
          <a:xfrm>
            <a:off x="9904632" y="8987689"/>
            <a:ext cx="501771" cy="1884862"/>
            <a:chOff x="0" y="0"/>
            <a:chExt cx="501769" cy="1884861"/>
          </a:xfrm>
        </p:grpSpPr>
        <p:sp>
          <p:nvSpPr>
            <p:cNvPr id="63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3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49" name="Group"/>
          <p:cNvGrpSpPr/>
          <p:nvPr/>
        </p:nvGrpSpPr>
        <p:grpSpPr>
          <a:xfrm>
            <a:off x="9273767" y="8987689"/>
            <a:ext cx="501770" cy="1884862"/>
            <a:chOff x="0" y="0"/>
            <a:chExt cx="501769" cy="1884861"/>
          </a:xfrm>
        </p:grpSpPr>
        <p:sp>
          <p:nvSpPr>
            <p:cNvPr id="64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4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55" name="Group"/>
          <p:cNvGrpSpPr/>
          <p:nvPr/>
        </p:nvGrpSpPr>
        <p:grpSpPr>
          <a:xfrm>
            <a:off x="8648041" y="8987689"/>
            <a:ext cx="501771" cy="1884862"/>
            <a:chOff x="0" y="0"/>
            <a:chExt cx="501769" cy="1884861"/>
          </a:xfrm>
        </p:grpSpPr>
        <p:sp>
          <p:nvSpPr>
            <p:cNvPr id="65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5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61" name="Group"/>
          <p:cNvGrpSpPr/>
          <p:nvPr/>
        </p:nvGrpSpPr>
        <p:grpSpPr>
          <a:xfrm>
            <a:off x="13668415" y="5118775"/>
            <a:ext cx="501771" cy="1884862"/>
            <a:chOff x="0" y="0"/>
            <a:chExt cx="501769" cy="1884861"/>
          </a:xfrm>
        </p:grpSpPr>
        <p:sp>
          <p:nvSpPr>
            <p:cNvPr id="65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5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67" name="Group"/>
          <p:cNvGrpSpPr/>
          <p:nvPr/>
        </p:nvGrpSpPr>
        <p:grpSpPr>
          <a:xfrm>
            <a:off x="12406684" y="5118775"/>
            <a:ext cx="501771" cy="1884862"/>
            <a:chOff x="0" y="0"/>
            <a:chExt cx="501769" cy="1884861"/>
          </a:xfrm>
        </p:grpSpPr>
        <p:sp>
          <p:nvSpPr>
            <p:cNvPr id="66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6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73" name="Group"/>
          <p:cNvGrpSpPr/>
          <p:nvPr/>
        </p:nvGrpSpPr>
        <p:grpSpPr>
          <a:xfrm>
            <a:off x="11775819" y="5118775"/>
            <a:ext cx="501770" cy="1884862"/>
            <a:chOff x="0" y="0"/>
            <a:chExt cx="501769" cy="1884861"/>
          </a:xfrm>
        </p:grpSpPr>
        <p:sp>
          <p:nvSpPr>
            <p:cNvPr id="66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6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79" name="Group"/>
          <p:cNvGrpSpPr/>
          <p:nvPr/>
        </p:nvGrpSpPr>
        <p:grpSpPr>
          <a:xfrm>
            <a:off x="11144954" y="5118775"/>
            <a:ext cx="501771" cy="1884862"/>
            <a:chOff x="0" y="0"/>
            <a:chExt cx="501769" cy="1884861"/>
          </a:xfrm>
        </p:grpSpPr>
        <p:sp>
          <p:nvSpPr>
            <p:cNvPr id="67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7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85" name="Group"/>
          <p:cNvGrpSpPr/>
          <p:nvPr/>
        </p:nvGrpSpPr>
        <p:grpSpPr>
          <a:xfrm>
            <a:off x="10514089" y="5118775"/>
            <a:ext cx="501770" cy="1884862"/>
            <a:chOff x="0" y="0"/>
            <a:chExt cx="501769" cy="1884861"/>
          </a:xfrm>
        </p:grpSpPr>
        <p:sp>
          <p:nvSpPr>
            <p:cNvPr id="68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8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91" name="Group"/>
          <p:cNvGrpSpPr/>
          <p:nvPr/>
        </p:nvGrpSpPr>
        <p:grpSpPr>
          <a:xfrm>
            <a:off x="9878083" y="5118775"/>
            <a:ext cx="501771" cy="1884862"/>
            <a:chOff x="0" y="0"/>
            <a:chExt cx="501769" cy="1884861"/>
          </a:xfrm>
        </p:grpSpPr>
        <p:sp>
          <p:nvSpPr>
            <p:cNvPr id="68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8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97" name="Group"/>
          <p:cNvGrpSpPr/>
          <p:nvPr/>
        </p:nvGrpSpPr>
        <p:grpSpPr>
          <a:xfrm>
            <a:off x="9247218" y="5118775"/>
            <a:ext cx="501771" cy="1884862"/>
            <a:chOff x="0" y="0"/>
            <a:chExt cx="501769" cy="1884861"/>
          </a:xfrm>
        </p:grpSpPr>
        <p:sp>
          <p:nvSpPr>
            <p:cNvPr id="69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9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03" name="Group"/>
          <p:cNvGrpSpPr/>
          <p:nvPr/>
        </p:nvGrpSpPr>
        <p:grpSpPr>
          <a:xfrm>
            <a:off x="8621493" y="5118775"/>
            <a:ext cx="501770" cy="1884862"/>
            <a:chOff x="0" y="0"/>
            <a:chExt cx="501769" cy="1884861"/>
          </a:xfrm>
        </p:grpSpPr>
        <p:sp>
          <p:nvSpPr>
            <p:cNvPr id="69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9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704" name="intermediate value   knowledge neuron"/>
          <p:cNvSpPr txBox="1"/>
          <p:nvPr/>
        </p:nvSpPr>
        <p:spPr>
          <a:xfrm>
            <a:off x="16419444" y="6917829"/>
            <a:ext cx="683605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intermediate value </a:t>
            </a:r>
            <a14:m>
              <m:oMath>
                <m:r>
                  <a:rPr xmlns:a="http://schemas.openxmlformats.org/drawingml/2006/main" sz="5750" i="1">
                    <a:solidFill>
                      <a:srgbClr val="B41700"/>
                    </a:solidFill>
                    <a:latin typeface="Cambria Math" panose="02040503050406030204" pitchFamily="18" charset="0"/>
                  </a:rPr>
                  <m:t>≈</m:t>
                </m:r>
              </m:oMath>
            </a14:m>
            <a:r>
              <a:t> knowledge neuron</a:t>
            </a:r>
            <a:endParaRPr>
              <a:solidFill>
                <a:srgbClr val="B51700"/>
              </a:solidFill>
            </a:endParaRPr>
          </a:p>
        </p:txBody>
      </p:sp>
      <p:sp>
        <p:nvSpPr>
          <p:cNvPr id="705" name="down-projection weight   knowledge value"/>
          <p:cNvSpPr txBox="1"/>
          <p:nvPr/>
        </p:nvSpPr>
        <p:spPr>
          <a:xfrm>
            <a:off x="16481186" y="4704325"/>
            <a:ext cx="722781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down-projection weight </a:t>
            </a:r>
            <a14:m>
              <m:oMath>
                <m:r>
                  <a:rPr xmlns:a="http://schemas.openxmlformats.org/drawingml/2006/main" sz="5750" i="1">
                    <a:solidFill>
                      <a:srgbClr val="B41700"/>
                    </a:solidFill>
                    <a:latin typeface="Cambria Math" panose="02040503050406030204" pitchFamily="18" charset="0"/>
                  </a:rPr>
                  <m:t>≈</m:t>
                </m:r>
              </m:oMath>
            </a14:m>
            <a:r>
              <a:t> knowledge value</a:t>
            </a:r>
            <a:endParaRPr>
              <a:solidFill>
                <a:srgbClr val="B51700"/>
              </a:solidFill>
            </a:endParaRPr>
          </a:p>
        </p:txBody>
      </p:sp>
      <p:sp>
        <p:nvSpPr>
          <p:cNvPr id="706" name="Line"/>
          <p:cNvSpPr/>
          <p:nvPr/>
        </p:nvSpPr>
        <p:spPr>
          <a:xfrm>
            <a:off x="13369045" y="10498241"/>
            <a:ext cx="2910470" cy="1008119"/>
          </a:xfrm>
          <a:custGeom>
            <a:avLst/>
            <a:gdLst/>
            <a:ahLst/>
            <a:cxnLst>
              <a:cxn ang="0">
                <a:pos x="wd2" y="hd2"/>
              </a:cxn>
              <a:cxn ang="5400000">
                <a:pos x="wd2" y="hd2"/>
              </a:cxn>
              <a:cxn ang="10800000">
                <a:pos x="wd2" y="hd2"/>
              </a:cxn>
              <a:cxn ang="16200000">
                <a:pos x="wd2" y="hd2"/>
              </a:cxn>
            </a:cxnLst>
            <a:rect l="0" t="0" r="r" b="b"/>
            <a:pathLst>
              <a:path w="21600" h="18525" fill="norm" stroke="1" extrusionOk="0">
                <a:moveTo>
                  <a:pt x="0" y="5888"/>
                </a:moveTo>
                <a:cubicBezTo>
                  <a:pt x="3468" y="17374"/>
                  <a:pt x="9630" y="21600"/>
                  <a:pt x="14994" y="16194"/>
                </a:cubicBezTo>
                <a:cubicBezTo>
                  <a:pt x="17967" y="13199"/>
                  <a:pt x="20346" y="7400"/>
                  <a:pt x="21600" y="0"/>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sp>
        <p:nvSpPr>
          <p:cNvPr id="707" name="Line"/>
          <p:cNvSpPr/>
          <p:nvPr/>
        </p:nvSpPr>
        <p:spPr>
          <a:xfrm flipH="1" rot="10800000">
            <a:off x="13318780" y="4486624"/>
            <a:ext cx="2958897" cy="592141"/>
          </a:xfrm>
          <a:custGeom>
            <a:avLst/>
            <a:gdLst/>
            <a:ahLst/>
            <a:cxnLst>
              <a:cxn ang="0">
                <a:pos x="wd2" y="hd2"/>
              </a:cxn>
              <a:cxn ang="5400000">
                <a:pos x="wd2" y="hd2"/>
              </a:cxn>
              <a:cxn ang="10800000">
                <a:pos x="wd2" y="hd2"/>
              </a:cxn>
              <a:cxn ang="16200000">
                <a:pos x="wd2" y="hd2"/>
              </a:cxn>
            </a:cxnLst>
            <a:rect l="0" t="0" r="r" b="b"/>
            <a:pathLst>
              <a:path w="21600" h="20270" fill="norm" stroke="1" extrusionOk="0">
                <a:moveTo>
                  <a:pt x="0" y="0"/>
                </a:moveTo>
                <a:cubicBezTo>
                  <a:pt x="3295" y="14329"/>
                  <a:pt x="7699" y="21600"/>
                  <a:pt x="12164" y="20069"/>
                </a:cubicBezTo>
                <a:cubicBezTo>
                  <a:pt x="15655" y="18873"/>
                  <a:pt x="18970" y="12286"/>
                  <a:pt x="21600" y="1236"/>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sp>
        <p:nvSpPr>
          <p:cNvPr id="708" name="Line"/>
          <p:cNvSpPr/>
          <p:nvPr/>
        </p:nvSpPr>
        <p:spPr>
          <a:xfrm flipH="1" rot="10800000">
            <a:off x="13421013" y="7465332"/>
            <a:ext cx="2739997" cy="578301"/>
          </a:xfrm>
          <a:custGeom>
            <a:avLst/>
            <a:gdLst/>
            <a:ahLst/>
            <a:cxnLst>
              <a:cxn ang="0">
                <a:pos x="wd2" y="hd2"/>
              </a:cxn>
              <a:cxn ang="5400000">
                <a:pos x="wd2" y="hd2"/>
              </a:cxn>
              <a:cxn ang="10800000">
                <a:pos x="wd2" y="hd2"/>
              </a:cxn>
              <a:cxn ang="16200000">
                <a:pos x="wd2" y="hd2"/>
              </a:cxn>
            </a:cxnLst>
            <a:rect l="0" t="0" r="r" b="b"/>
            <a:pathLst>
              <a:path w="21600" h="20575" fill="norm" stroke="1" extrusionOk="0">
                <a:moveTo>
                  <a:pt x="0" y="0"/>
                </a:moveTo>
                <a:cubicBezTo>
                  <a:pt x="3440" y="11259"/>
                  <a:pt x="7379" y="18447"/>
                  <a:pt x="11463" y="20165"/>
                </a:cubicBezTo>
                <a:cubicBezTo>
                  <a:pt x="14872" y="21600"/>
                  <a:pt x="18329" y="19261"/>
                  <a:pt x="21600" y="13233"/>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grpSp>
        <p:nvGrpSpPr>
          <p:cNvPr id="714" name="Group"/>
          <p:cNvGrpSpPr/>
          <p:nvPr/>
        </p:nvGrpSpPr>
        <p:grpSpPr>
          <a:xfrm>
            <a:off x="13064098" y="5094289"/>
            <a:ext cx="501771" cy="1884862"/>
            <a:chOff x="0" y="0"/>
            <a:chExt cx="501769" cy="1884861"/>
          </a:xfrm>
        </p:grpSpPr>
        <p:sp>
          <p:nvSpPr>
            <p:cNvPr id="709"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10"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1"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2"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3"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pic>
        <p:nvPicPr>
          <p:cNvPr id="715" name="Line Line" descr="Line Line"/>
          <p:cNvPicPr>
            <a:picLocks noChangeAspect="0"/>
          </p:cNvPicPr>
          <p:nvPr/>
        </p:nvPicPr>
        <p:blipFill>
          <a:blip r:embed="rId2">
            <a:extLst/>
          </a:blip>
          <a:stretch>
            <a:fillRect/>
          </a:stretch>
        </p:blipFill>
        <p:spPr>
          <a:xfrm>
            <a:off x="7370887" y="3321718"/>
            <a:ext cx="3541090" cy="519689"/>
          </a:xfrm>
          <a:prstGeom prst="rect">
            <a:avLst/>
          </a:prstGeom>
        </p:spPr>
      </p:pic>
      <p:pic>
        <p:nvPicPr>
          <p:cNvPr id="717" name="Line Line" descr="Line Line"/>
          <p:cNvPicPr>
            <a:picLocks noChangeAspect="0"/>
          </p:cNvPicPr>
          <p:nvPr/>
        </p:nvPicPr>
        <p:blipFill>
          <a:blip r:embed="rId3">
            <a:extLst/>
          </a:blip>
          <a:stretch>
            <a:fillRect/>
          </a:stretch>
        </p:blipFill>
        <p:spPr>
          <a:xfrm>
            <a:off x="6336839" y="12538129"/>
            <a:ext cx="4575138" cy="519688"/>
          </a:xfrm>
          <a:prstGeom prst="rect">
            <a:avLst/>
          </a:prstGeom>
        </p:spPr>
      </p:pic>
      <p:pic>
        <p:nvPicPr>
          <p:cNvPr id="719" name="Line Line" descr="Line Line"/>
          <p:cNvPicPr>
            <a:picLocks noChangeAspect="0"/>
          </p:cNvPicPr>
          <p:nvPr/>
        </p:nvPicPr>
        <p:blipFill>
          <a:blip r:embed="rId4">
            <a:extLst/>
          </a:blip>
          <a:stretch>
            <a:fillRect/>
          </a:stretch>
        </p:blipFill>
        <p:spPr>
          <a:xfrm>
            <a:off x="5294989" y="7959444"/>
            <a:ext cx="3032095" cy="519688"/>
          </a:xfrm>
          <a:prstGeom prst="rect">
            <a:avLst/>
          </a:prstGeom>
        </p:spPr>
      </p:pic>
      <p:sp>
        <p:nvSpPr>
          <p:cNvPr id="721" name="Geva, Mor, et al. &quot;Transformer Feed-Forward Layers Are Key-Value Memories.&quot; Proceedings of the 2021 Conference on Empirical Methods in Natural Language Processing. 2021. Dai, Damai, et al. &quot;Knowledge Neurons in Pretrained Transformers.&quot; Proceedings of th"/>
          <p:cNvSpPr txBox="1"/>
          <p:nvPr/>
        </p:nvSpPr>
        <p:spPr>
          <a:xfrm>
            <a:off x="12363771" y="12191573"/>
            <a:ext cx="11968311" cy="12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Geva, Mor, et al. "Transformer Feed-Forward Layers Are Key-Value Memories." </a:t>
            </a:r>
            <a:r>
              <a:t>Proceedings of the 2021 Conference on Empirical Methods in Natural Language Processing</a:t>
            </a:r>
            <a:r>
              <a:t>. 2021.</a:t>
            </a:r>
            <a:br/>
            <a:r>
              <a:t>Dai, Damai, et al. "Knowledge Neurons in Pretrained Transformers." Proceedings of the 60th Annual Meeting of the Association for Computational Linguistics (Volume 1: Long Papers). 2022.</a:t>
            </a:r>
          </a:p>
        </p:txBody>
      </p:sp>
      <p:sp>
        <p:nvSpPr>
          <p:cNvPr id="722"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Evidence Supporting MLP   Knowledge dict"/>
          <p:cNvSpPr txBox="1"/>
          <p:nvPr>
            <p:ph type="title"/>
          </p:nvPr>
        </p:nvSpPr>
        <p:spPr>
          <a:xfrm>
            <a:off x="1206500" y="1079500"/>
            <a:ext cx="21971000" cy="1538450"/>
          </a:xfrm>
          <a:prstGeom prst="rect">
            <a:avLst/>
          </a:prstGeom>
        </p:spPr>
        <p:txBody>
          <a:bodyPr/>
          <a:lstStyle/>
          <a:p>
            <a:pPr defTabSz="2413955">
              <a:defRPr spc="-168" sz="8415"/>
            </a:pPr>
            <a:r>
              <a:t>Evidence Supporting </a:t>
            </a:r>
            <a:r>
              <a:rPr>
                <a:solidFill>
                  <a:schemeClr val="accent1">
                    <a:hueOff val="114395"/>
                    <a:lumOff val="-24975"/>
                  </a:schemeClr>
                </a:solidFill>
              </a:rPr>
              <a:t>MLP </a:t>
            </a:r>
            <a14:m>
              <m:oMath>
                <m:r>
                  <a:rPr xmlns:a="http://schemas.openxmlformats.org/drawingml/2006/main" sz="9450" i="1">
                    <a:solidFill>
                      <a:srgbClr val="004C7F"/>
                    </a:solidFill>
                    <a:latin typeface="Cambria Math" panose="02040503050406030204" pitchFamily="18" charset="0"/>
                  </a:rPr>
                  <m:t>≈</m:t>
                </m:r>
              </m:oMath>
            </a14:m>
            <a:r>
              <a:rPr>
                <a:solidFill>
                  <a:schemeClr val="accent1">
                    <a:hueOff val="114395"/>
                    <a:lumOff val="-24975"/>
                  </a:schemeClr>
                </a:solidFill>
              </a:rPr>
              <a:t> Knowledge dict</a:t>
            </a:r>
            <a:endParaRPr sz="8500">
              <a:solidFill>
                <a:srgbClr val="004D80"/>
              </a:solidFill>
            </a:endParaRPr>
          </a:p>
        </p:txBody>
      </p:sp>
      <p:grpSp>
        <p:nvGrpSpPr>
          <p:cNvPr id="730" name="Group"/>
          <p:cNvGrpSpPr/>
          <p:nvPr/>
        </p:nvGrpSpPr>
        <p:grpSpPr>
          <a:xfrm>
            <a:off x="3823142" y="11224933"/>
            <a:ext cx="630574" cy="2368704"/>
            <a:chOff x="0" y="0"/>
            <a:chExt cx="630573" cy="2368703"/>
          </a:xfrm>
        </p:grpSpPr>
        <p:sp>
          <p:nvSpPr>
            <p:cNvPr id="725" name="Rounded Rectangle"/>
            <p:cNvSpPr/>
            <p:nvPr/>
          </p:nvSpPr>
          <p:spPr>
            <a:xfrm>
              <a:off x="0" y="0"/>
              <a:ext cx="630574" cy="2368704"/>
            </a:xfrm>
            <a:prstGeom prst="roundRect">
              <a:avLst>
                <a:gd name="adj" fmla="val 50000"/>
              </a:avLst>
            </a:prstGeom>
            <a:solidFill>
              <a:srgbClr val="E7BD63"/>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26"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7"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8"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9"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731" name="Shape"/>
          <p:cNvSpPr/>
          <p:nvPr/>
        </p:nvSpPr>
        <p:spPr>
          <a:xfrm>
            <a:off x="202783" y="8817864"/>
            <a:ext cx="7680055" cy="2350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2" name="Shape"/>
          <p:cNvSpPr/>
          <p:nvPr/>
        </p:nvSpPr>
        <p:spPr>
          <a:xfrm flipH="1" rot="10800000">
            <a:off x="202783" y="4905776"/>
            <a:ext cx="7680055" cy="2368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738" name="Group"/>
          <p:cNvGrpSpPr/>
          <p:nvPr/>
        </p:nvGrpSpPr>
        <p:grpSpPr>
          <a:xfrm>
            <a:off x="3823142" y="2468344"/>
            <a:ext cx="630574" cy="2368704"/>
            <a:chOff x="0" y="0"/>
            <a:chExt cx="630573" cy="2368703"/>
          </a:xfrm>
        </p:grpSpPr>
        <p:sp>
          <p:nvSpPr>
            <p:cNvPr id="733" name="Rounded Rectangle"/>
            <p:cNvSpPr/>
            <p:nvPr/>
          </p:nvSpPr>
          <p:spPr>
            <a:xfrm>
              <a:off x="0" y="0"/>
              <a:ext cx="630574" cy="2368704"/>
            </a:xfrm>
            <a:prstGeom prst="roundRect">
              <a:avLst>
                <a:gd name="adj" fmla="val 50000"/>
              </a:avLst>
            </a:prstGeom>
            <a:solidFill>
              <a:schemeClr val="accent1"/>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34"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5"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6"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7"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49" name="Group"/>
          <p:cNvGrpSpPr/>
          <p:nvPr/>
        </p:nvGrpSpPr>
        <p:grpSpPr>
          <a:xfrm>
            <a:off x="948045" y="7966806"/>
            <a:ext cx="6136440" cy="630575"/>
            <a:chOff x="0" y="0"/>
            <a:chExt cx="6136438" cy="630573"/>
          </a:xfrm>
        </p:grpSpPr>
        <p:sp>
          <p:nvSpPr>
            <p:cNvPr id="739" name="Rounded Rectangle"/>
            <p:cNvSpPr/>
            <p:nvPr/>
          </p:nvSpPr>
          <p:spPr>
            <a:xfrm rot="16200000">
              <a:off x="2752932" y="-2752933"/>
              <a:ext cx="630574" cy="6136440"/>
            </a:xfrm>
            <a:prstGeom prst="roundRect">
              <a:avLst>
                <a:gd name="adj" fmla="val 50000"/>
              </a:avLst>
            </a:prstGeom>
            <a:solidFill>
              <a:schemeClr val="accent5">
                <a:hueOff val="-152895"/>
                <a:lumOff val="12368"/>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40" name="Circle"/>
            <p:cNvSpPr/>
            <p:nvPr/>
          </p:nvSpPr>
          <p:spPr>
            <a:xfrm rot="16200000">
              <a:off x="342835"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1" name="Circle"/>
            <p:cNvSpPr/>
            <p:nvPr/>
          </p:nvSpPr>
          <p:spPr>
            <a:xfrm rot="16200000">
              <a:off x="968561"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2" name="Circle"/>
            <p:cNvSpPr/>
            <p:nvPr/>
          </p:nvSpPr>
          <p:spPr>
            <a:xfrm rot="16200000">
              <a:off x="2235431"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3" name="Circle"/>
            <p:cNvSpPr/>
            <p:nvPr/>
          </p:nvSpPr>
          <p:spPr>
            <a:xfrm rot="16200000">
              <a:off x="2839748"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4" name="Circle"/>
            <p:cNvSpPr/>
            <p:nvPr/>
          </p:nvSpPr>
          <p:spPr>
            <a:xfrm rot="16200000">
              <a:off x="3497162"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5" name="Circle"/>
            <p:cNvSpPr/>
            <p:nvPr/>
          </p:nvSpPr>
          <p:spPr>
            <a:xfrm rot="16200000">
              <a:off x="1599427"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6" name="Circle"/>
            <p:cNvSpPr/>
            <p:nvPr/>
          </p:nvSpPr>
          <p:spPr>
            <a:xfrm rot="16200000">
              <a:off x="4758893" y="86816"/>
              <a:ext cx="456943" cy="456943"/>
            </a:xfrm>
            <a:prstGeom prst="ellipse">
              <a:avLst/>
            </a:prstGeom>
            <a:solidFill>
              <a:schemeClr val="accent5">
                <a:hueOff val="-82419"/>
                <a:satOff val="-9513"/>
                <a:lumOff val="-16343"/>
              </a:schemeClr>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7" name="Circle"/>
            <p:cNvSpPr/>
            <p:nvPr/>
          </p:nvSpPr>
          <p:spPr>
            <a:xfrm rot="16200000">
              <a:off x="5389758"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8" name="Circle"/>
            <p:cNvSpPr/>
            <p:nvPr/>
          </p:nvSpPr>
          <p:spPr>
            <a:xfrm rot="16200000">
              <a:off x="4128027"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55" name="Group"/>
          <p:cNvGrpSpPr/>
          <p:nvPr/>
        </p:nvGrpSpPr>
        <p:grpSpPr>
          <a:xfrm>
            <a:off x="6315390" y="9050494"/>
            <a:ext cx="501771" cy="1884863"/>
            <a:chOff x="0" y="0"/>
            <a:chExt cx="501769" cy="1884861"/>
          </a:xfrm>
        </p:grpSpPr>
        <p:sp>
          <p:nvSpPr>
            <p:cNvPr id="75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61" name="Group"/>
          <p:cNvGrpSpPr/>
          <p:nvPr/>
        </p:nvGrpSpPr>
        <p:grpSpPr>
          <a:xfrm>
            <a:off x="5684525" y="9050494"/>
            <a:ext cx="501770" cy="1884863"/>
            <a:chOff x="0" y="0"/>
            <a:chExt cx="501769" cy="1884861"/>
          </a:xfrm>
        </p:grpSpPr>
        <p:sp>
          <p:nvSpPr>
            <p:cNvPr id="756"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67" name="Group"/>
          <p:cNvGrpSpPr/>
          <p:nvPr/>
        </p:nvGrpSpPr>
        <p:grpSpPr>
          <a:xfrm>
            <a:off x="5053659" y="9050494"/>
            <a:ext cx="501771" cy="1884863"/>
            <a:chOff x="0" y="0"/>
            <a:chExt cx="501769" cy="1884861"/>
          </a:xfrm>
        </p:grpSpPr>
        <p:sp>
          <p:nvSpPr>
            <p:cNvPr id="76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6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73" name="Group"/>
          <p:cNvGrpSpPr/>
          <p:nvPr/>
        </p:nvGrpSpPr>
        <p:grpSpPr>
          <a:xfrm>
            <a:off x="4422794" y="9050494"/>
            <a:ext cx="501771" cy="1884863"/>
            <a:chOff x="0" y="0"/>
            <a:chExt cx="501769" cy="1884861"/>
          </a:xfrm>
        </p:grpSpPr>
        <p:sp>
          <p:nvSpPr>
            <p:cNvPr id="76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6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79" name="Group"/>
          <p:cNvGrpSpPr/>
          <p:nvPr/>
        </p:nvGrpSpPr>
        <p:grpSpPr>
          <a:xfrm>
            <a:off x="3791929" y="9050494"/>
            <a:ext cx="501771" cy="1884863"/>
            <a:chOff x="0" y="0"/>
            <a:chExt cx="501769" cy="1884861"/>
          </a:xfrm>
        </p:grpSpPr>
        <p:sp>
          <p:nvSpPr>
            <p:cNvPr id="77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7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85" name="Group"/>
          <p:cNvGrpSpPr/>
          <p:nvPr/>
        </p:nvGrpSpPr>
        <p:grpSpPr>
          <a:xfrm>
            <a:off x="3161064" y="9050494"/>
            <a:ext cx="501770" cy="1884863"/>
            <a:chOff x="0" y="0"/>
            <a:chExt cx="501769" cy="1884861"/>
          </a:xfrm>
        </p:grpSpPr>
        <p:sp>
          <p:nvSpPr>
            <p:cNvPr id="78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8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91" name="Group"/>
          <p:cNvGrpSpPr/>
          <p:nvPr/>
        </p:nvGrpSpPr>
        <p:grpSpPr>
          <a:xfrm>
            <a:off x="2525059" y="9050494"/>
            <a:ext cx="501770" cy="1884863"/>
            <a:chOff x="0" y="0"/>
            <a:chExt cx="501769" cy="1884861"/>
          </a:xfrm>
        </p:grpSpPr>
        <p:sp>
          <p:nvSpPr>
            <p:cNvPr id="78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8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97" name="Group"/>
          <p:cNvGrpSpPr/>
          <p:nvPr/>
        </p:nvGrpSpPr>
        <p:grpSpPr>
          <a:xfrm>
            <a:off x="1894193" y="9050494"/>
            <a:ext cx="501771" cy="1884863"/>
            <a:chOff x="0" y="0"/>
            <a:chExt cx="501769" cy="1884861"/>
          </a:xfrm>
        </p:grpSpPr>
        <p:sp>
          <p:nvSpPr>
            <p:cNvPr id="79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9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03" name="Group"/>
          <p:cNvGrpSpPr/>
          <p:nvPr/>
        </p:nvGrpSpPr>
        <p:grpSpPr>
          <a:xfrm>
            <a:off x="1268468" y="9050494"/>
            <a:ext cx="501770" cy="1884863"/>
            <a:chOff x="0" y="0"/>
            <a:chExt cx="501769" cy="1884861"/>
          </a:xfrm>
        </p:grpSpPr>
        <p:sp>
          <p:nvSpPr>
            <p:cNvPr id="79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9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09" name="Group"/>
          <p:cNvGrpSpPr/>
          <p:nvPr/>
        </p:nvGrpSpPr>
        <p:grpSpPr>
          <a:xfrm>
            <a:off x="6288841" y="5181579"/>
            <a:ext cx="501771" cy="1884863"/>
            <a:chOff x="0" y="0"/>
            <a:chExt cx="501769" cy="1884861"/>
          </a:xfrm>
        </p:grpSpPr>
        <p:sp>
          <p:nvSpPr>
            <p:cNvPr id="80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0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15" name="Group"/>
          <p:cNvGrpSpPr/>
          <p:nvPr/>
        </p:nvGrpSpPr>
        <p:grpSpPr>
          <a:xfrm>
            <a:off x="5027110" y="5181579"/>
            <a:ext cx="501771" cy="1884863"/>
            <a:chOff x="0" y="0"/>
            <a:chExt cx="501769" cy="1884861"/>
          </a:xfrm>
        </p:grpSpPr>
        <p:sp>
          <p:nvSpPr>
            <p:cNvPr id="81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1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21" name="Group"/>
          <p:cNvGrpSpPr/>
          <p:nvPr/>
        </p:nvGrpSpPr>
        <p:grpSpPr>
          <a:xfrm>
            <a:off x="4396245" y="5181579"/>
            <a:ext cx="501771" cy="1884863"/>
            <a:chOff x="0" y="0"/>
            <a:chExt cx="501769" cy="1884861"/>
          </a:xfrm>
        </p:grpSpPr>
        <p:sp>
          <p:nvSpPr>
            <p:cNvPr id="81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1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27" name="Group"/>
          <p:cNvGrpSpPr/>
          <p:nvPr/>
        </p:nvGrpSpPr>
        <p:grpSpPr>
          <a:xfrm>
            <a:off x="3765381" y="5181579"/>
            <a:ext cx="501770" cy="1884863"/>
            <a:chOff x="0" y="0"/>
            <a:chExt cx="501769" cy="1884861"/>
          </a:xfrm>
        </p:grpSpPr>
        <p:sp>
          <p:nvSpPr>
            <p:cNvPr id="82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2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33" name="Group"/>
          <p:cNvGrpSpPr/>
          <p:nvPr/>
        </p:nvGrpSpPr>
        <p:grpSpPr>
          <a:xfrm>
            <a:off x="3134515" y="5181579"/>
            <a:ext cx="501771" cy="1884863"/>
            <a:chOff x="0" y="0"/>
            <a:chExt cx="501769" cy="1884861"/>
          </a:xfrm>
        </p:grpSpPr>
        <p:sp>
          <p:nvSpPr>
            <p:cNvPr id="82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2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39" name="Group"/>
          <p:cNvGrpSpPr/>
          <p:nvPr/>
        </p:nvGrpSpPr>
        <p:grpSpPr>
          <a:xfrm>
            <a:off x="2498510" y="5181579"/>
            <a:ext cx="501770" cy="1884863"/>
            <a:chOff x="0" y="0"/>
            <a:chExt cx="501769" cy="1884861"/>
          </a:xfrm>
        </p:grpSpPr>
        <p:sp>
          <p:nvSpPr>
            <p:cNvPr id="83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3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45" name="Group"/>
          <p:cNvGrpSpPr/>
          <p:nvPr/>
        </p:nvGrpSpPr>
        <p:grpSpPr>
          <a:xfrm>
            <a:off x="1867644" y="5181579"/>
            <a:ext cx="501771" cy="1884863"/>
            <a:chOff x="0" y="0"/>
            <a:chExt cx="501769" cy="1884861"/>
          </a:xfrm>
        </p:grpSpPr>
        <p:sp>
          <p:nvSpPr>
            <p:cNvPr id="84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4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51" name="Group"/>
          <p:cNvGrpSpPr/>
          <p:nvPr/>
        </p:nvGrpSpPr>
        <p:grpSpPr>
          <a:xfrm>
            <a:off x="1241919" y="5181579"/>
            <a:ext cx="501771" cy="1884863"/>
            <a:chOff x="0" y="0"/>
            <a:chExt cx="501769" cy="1884861"/>
          </a:xfrm>
        </p:grpSpPr>
        <p:sp>
          <p:nvSpPr>
            <p:cNvPr id="84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4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57" name="Group"/>
          <p:cNvGrpSpPr/>
          <p:nvPr/>
        </p:nvGrpSpPr>
        <p:grpSpPr>
          <a:xfrm>
            <a:off x="5684525" y="5157094"/>
            <a:ext cx="501770" cy="1884862"/>
            <a:chOff x="0" y="0"/>
            <a:chExt cx="501769" cy="1884861"/>
          </a:xfrm>
        </p:grpSpPr>
        <p:sp>
          <p:nvSpPr>
            <p:cNvPr id="852"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5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858" name="[1] Geva, Mor, et al. &quot;Transformer Feed-Forward Layers Are Key-Value Memories.&quot; Proceedings of the 2021 Conference on Empirical Methods in Natural Language Processing. 2021. [2] Dai, Damai, et al. &quot;Knowledge Neurons in Pretrained Transformers.&quot; Proceedin"/>
          <p:cNvSpPr txBox="1"/>
          <p:nvPr/>
        </p:nvSpPr>
        <p:spPr>
          <a:xfrm>
            <a:off x="5844943" y="12531041"/>
            <a:ext cx="18658627" cy="12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[1] </a:t>
            </a:r>
            <a:r>
              <a:t>Geva, Mor, et al. "Transformer Feed-Forward Layers Are Key-Value Memories." </a:t>
            </a:r>
            <a:r>
              <a:t>Proceedings of the 2021 Conference on Empirical Methods in Natural Language Processing</a:t>
            </a:r>
            <a:r>
              <a:t>. 2021.</a:t>
            </a:r>
            <a:br/>
            <a:r>
              <a:t>[2] Dai, Damai, et al. "Knowledge Neurons in Pretrained Transformers." Proceedings of the 60th Annual Meeting of the Association for Computational Linguistics. 2022.</a:t>
            </a:r>
          </a:p>
          <a:p>
            <a:pPr>
              <a:lnSpc>
                <a:spcPct val="100000"/>
              </a:lnSpc>
              <a:spcBef>
                <a:spcPts val="0"/>
              </a:spcBef>
              <a:defRPr sz="1800">
                <a:solidFill>
                  <a:srgbClr val="5E5E5E"/>
                </a:solidFill>
              </a:defRPr>
            </a:pPr>
            <a:r>
              <a:t>[3] Meng, Kevin, et al. "Locating and editing factual associations in GPT." Advances in Neural Information Processing Systems 35 (2022): 17359-17372.</a:t>
            </a:r>
          </a:p>
          <a:p>
            <a:pPr>
              <a:lnSpc>
                <a:spcPct val="100000"/>
              </a:lnSpc>
              <a:spcBef>
                <a:spcPts val="0"/>
              </a:spcBef>
              <a:defRPr sz="1800">
                <a:solidFill>
                  <a:srgbClr val="5E5E5E"/>
                </a:solidFill>
              </a:defRPr>
            </a:pPr>
            <a:r>
              <a:t>[4] Meng, Kevin, et al. "Mass-Editing Memory in a Transformer." The Eleventh International Conference on Learning Representations.</a:t>
            </a:r>
          </a:p>
        </p:txBody>
      </p:sp>
      <p:sp>
        <p:nvSpPr>
          <p:cNvPr id="859" name="Line"/>
          <p:cNvSpPr/>
          <p:nvPr/>
        </p:nvSpPr>
        <p:spPr>
          <a:xfrm flipH="1" rot="10800000">
            <a:off x="5967267" y="5771247"/>
            <a:ext cx="4517066" cy="2209624"/>
          </a:xfrm>
          <a:custGeom>
            <a:avLst/>
            <a:gdLst/>
            <a:ahLst/>
            <a:cxnLst>
              <a:cxn ang="0">
                <a:pos x="wd2" y="hd2"/>
              </a:cxn>
              <a:cxn ang="5400000">
                <a:pos x="wd2" y="hd2"/>
              </a:cxn>
              <a:cxn ang="10800000">
                <a:pos x="wd2" y="hd2"/>
              </a:cxn>
              <a:cxn ang="16200000">
                <a:pos x="wd2" y="hd2"/>
              </a:cxn>
            </a:cxnLst>
            <a:rect l="0" t="0" r="r" b="b"/>
            <a:pathLst>
              <a:path w="21600" h="20382" fill="norm" stroke="1" extrusionOk="0">
                <a:moveTo>
                  <a:pt x="0" y="0"/>
                </a:moveTo>
                <a:cubicBezTo>
                  <a:pt x="1217" y="9260"/>
                  <a:pt x="4894" y="16611"/>
                  <a:pt x="9670" y="19304"/>
                </a:cubicBezTo>
                <a:cubicBezTo>
                  <a:pt x="13742" y="21600"/>
                  <a:pt x="18136" y="20188"/>
                  <a:pt x="21600" y="15465"/>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0" name="Inserting output features can inject certain knowledge prediction…"/>
          <p:cNvSpPr txBox="1"/>
          <p:nvPr>
            <p:ph type="body" sz="half" idx="1"/>
          </p:nvPr>
        </p:nvSpPr>
        <p:spPr>
          <a:xfrm>
            <a:off x="10333945" y="3871675"/>
            <a:ext cx="13345995" cy="8256012"/>
          </a:xfrm>
          <a:prstGeom prst="rect">
            <a:avLst/>
          </a:prstGeom>
        </p:spPr>
        <p:txBody>
          <a:bodyPr/>
          <a:lstStyle/>
          <a:p>
            <a:pPr marL="656590" indent="-656590" defTabSz="775969">
              <a:spcBef>
                <a:spcPts val="1600"/>
              </a:spcBef>
              <a:buSzPct val="123000"/>
              <a:buChar char="•"/>
              <a:defRPr spc="-51" sz="5170"/>
            </a:pPr>
            <a:r>
              <a:rPr b="1"/>
              <a:t>Inserting output features</a:t>
            </a:r>
            <a:r>
              <a:t> can </a:t>
            </a:r>
            <a:r>
              <a:rPr i="1">
                <a:solidFill>
                  <a:schemeClr val="accent1">
                    <a:hueOff val="114395"/>
                    <a:lumOff val="-24975"/>
                  </a:schemeClr>
                </a:solidFill>
              </a:rPr>
              <a:t>inject certain knowledge prediction</a:t>
            </a:r>
            <a:endParaRPr>
              <a:solidFill>
                <a:schemeClr val="accent1">
                  <a:hueOff val="114395"/>
                  <a:lumOff val="-24975"/>
                </a:schemeClr>
              </a:solidFill>
            </a:endParaRPr>
          </a:p>
          <a:p>
            <a:pPr marL="656590" indent="-656590" defTabSz="775969">
              <a:spcBef>
                <a:spcPts val="3300"/>
              </a:spcBef>
              <a:buSzPct val="123000"/>
              <a:buChar char="•"/>
              <a:defRPr spc="-51" sz="5170"/>
            </a:pPr>
            <a:r>
              <a:rPr b="1"/>
              <a:t>Manually activate neurons</a:t>
            </a:r>
            <a:r>
              <a:t> can also </a:t>
            </a:r>
            <a:r>
              <a:rPr i="1">
                <a:solidFill>
                  <a:schemeClr val="accent1">
                    <a:hueOff val="114395"/>
                    <a:lumOff val="-24975"/>
                  </a:schemeClr>
                </a:solidFill>
              </a:rPr>
              <a:t>force certain knowledge prediction</a:t>
            </a:r>
            <a:endParaRPr>
              <a:solidFill>
                <a:schemeClr val="accent1">
                  <a:hueOff val="114395"/>
                  <a:lumOff val="-24975"/>
                </a:schemeClr>
              </a:solidFill>
            </a:endParaRPr>
          </a:p>
          <a:p>
            <a:pPr lvl="2" marL="1802638" indent="-656590" defTabSz="775969">
              <a:spcBef>
                <a:spcPts val="3300"/>
              </a:spcBef>
              <a:buSzPct val="123000"/>
              <a:buChar char="•"/>
              <a:defRPr spc="-51" sz="5170">
                <a:latin typeface="Times New Roman"/>
                <a:ea typeface="Times New Roman"/>
                <a:cs typeface="Times New Roman"/>
                <a:sym typeface="Times New Roman"/>
              </a:defRPr>
            </a:pPr>
            <a:r>
              <a:t>e.g. Dublin is the capital and largest city of </a:t>
            </a:r>
            <a:r>
              <a:rPr strike="sngStrike">
                <a:solidFill>
                  <a:srgbClr val="929292"/>
                </a:solidFill>
              </a:rPr>
              <a:t>England</a:t>
            </a:r>
            <a:r>
              <a:t> </a:t>
            </a:r>
            <a14:m>
              <m:oMath>
                <m:r>
                  <a:rPr xmlns:a="http://schemas.openxmlformats.org/drawingml/2006/main" sz="5400" i="1">
                    <a:solidFill>
                      <a:srgbClr val="000000"/>
                    </a:solidFill>
                    <a:latin typeface="Cambria Math" panose="02040503050406030204" pitchFamily="18" charset="0"/>
                  </a:rPr>
                  <m:t>→</m:t>
                </m:r>
              </m:oMath>
            </a14:m>
            <a:r>
              <a:t> Ireland</a:t>
            </a:r>
          </a:p>
          <a:p>
            <a:pPr marL="656590" indent="-656590" defTabSz="775969">
              <a:spcBef>
                <a:spcPts val="3300"/>
              </a:spcBef>
              <a:buSzPct val="123000"/>
              <a:buChar char="•"/>
              <a:defRPr spc="-51" sz="5170"/>
            </a:pPr>
            <a:r>
              <a:rPr b="1"/>
              <a:t>Certain</a:t>
            </a:r>
            <a:r>
              <a:t> </a:t>
            </a:r>
            <a:r>
              <a:rPr b="1"/>
              <a:t>neurons react to</a:t>
            </a:r>
            <a:r>
              <a:t> </a:t>
            </a:r>
            <a:r>
              <a:rPr i="1">
                <a:solidFill>
                  <a:schemeClr val="accent1">
                    <a:hueOff val="114395"/>
                    <a:lumOff val="-24975"/>
                  </a:schemeClr>
                </a:solidFill>
              </a:rPr>
              <a:t>knowledge types</a:t>
            </a:r>
            <a:endParaRPr i="1">
              <a:solidFill>
                <a:schemeClr val="accent1">
                  <a:hueOff val="114395"/>
                  <a:lumOff val="-24975"/>
                </a:schemeClr>
              </a:solidFill>
            </a:endParaRPr>
          </a:p>
          <a:p>
            <a:pPr lvl="2" marL="1802638" indent="-656590" defTabSz="775969">
              <a:spcBef>
                <a:spcPts val="3300"/>
              </a:spcBef>
              <a:buSzPct val="123000"/>
              <a:buChar char="•"/>
              <a:defRPr spc="-51" sz="5170">
                <a:latin typeface="Times New Roman"/>
                <a:ea typeface="Times New Roman"/>
                <a:cs typeface="Times New Roman"/>
                <a:sym typeface="Times New Roman"/>
              </a:defRPr>
            </a:pPr>
            <a:r>
              <a:t>e.g., “part-of” types, related to TV shows</a:t>
            </a:r>
          </a:p>
        </p:txBody>
      </p:sp>
      <p:sp>
        <p:nvSpPr>
          <p:cNvPr id="861" name="Line"/>
          <p:cNvSpPr/>
          <p:nvPr/>
        </p:nvSpPr>
        <p:spPr>
          <a:xfrm flipH="1" rot="10800000">
            <a:off x="4598317" y="2779467"/>
            <a:ext cx="5916437" cy="1367999"/>
          </a:xfrm>
          <a:custGeom>
            <a:avLst/>
            <a:gdLst/>
            <a:ahLst/>
            <a:cxnLst>
              <a:cxn ang="0">
                <a:pos x="wd2" y="hd2"/>
              </a:cxn>
              <a:cxn ang="5400000">
                <a:pos x="wd2" y="hd2"/>
              </a:cxn>
              <a:cxn ang="10800000">
                <a:pos x="wd2" y="hd2"/>
              </a:cxn>
              <a:cxn ang="16200000">
                <a:pos x="wd2" y="hd2"/>
              </a:cxn>
            </a:cxnLst>
            <a:rect l="0" t="0" r="r" b="b"/>
            <a:pathLst>
              <a:path w="21600" h="18755" fill="norm" stroke="1" extrusionOk="0">
                <a:moveTo>
                  <a:pt x="0" y="8586"/>
                </a:moveTo>
                <a:cubicBezTo>
                  <a:pt x="4438" y="19083"/>
                  <a:pt x="9891" y="21600"/>
                  <a:pt x="14874" y="15450"/>
                </a:cubicBezTo>
                <a:cubicBezTo>
                  <a:pt x="17404" y="12327"/>
                  <a:pt x="19707" y="7038"/>
                  <a:pt x="21600" y="0"/>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2" name="Line"/>
          <p:cNvSpPr/>
          <p:nvPr/>
        </p:nvSpPr>
        <p:spPr>
          <a:xfrm flipH="1" rot="10800000">
            <a:off x="6065277" y="8625765"/>
            <a:ext cx="3545798" cy="1684131"/>
          </a:xfrm>
          <a:custGeom>
            <a:avLst/>
            <a:gdLst/>
            <a:ahLst/>
            <a:cxnLst>
              <a:cxn ang="0">
                <a:pos x="wd2" y="hd2"/>
              </a:cxn>
              <a:cxn ang="5400000">
                <a:pos x="wd2" y="hd2"/>
              </a:cxn>
              <a:cxn ang="10800000">
                <a:pos x="wd2" y="hd2"/>
              </a:cxn>
              <a:cxn ang="16200000">
                <a:pos x="wd2" y="hd2"/>
              </a:cxn>
            </a:cxnLst>
            <a:rect l="0" t="0" r="r" b="b"/>
            <a:pathLst>
              <a:path w="21600" h="21234" fill="norm" stroke="1" extrusionOk="0">
                <a:moveTo>
                  <a:pt x="0" y="21234"/>
                </a:moveTo>
                <a:cubicBezTo>
                  <a:pt x="3369" y="10960"/>
                  <a:pt x="8124" y="3862"/>
                  <a:pt x="13437" y="1174"/>
                </a:cubicBezTo>
                <a:cubicBezTo>
                  <a:pt x="16123" y="-185"/>
                  <a:pt x="18888" y="-366"/>
                  <a:pt x="21600" y="639"/>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3" name="Thermometer"/>
          <p:cNvSpPr/>
          <p:nvPr/>
        </p:nvSpPr>
        <p:spPr>
          <a:xfrm>
            <a:off x="9639757" y="9921161"/>
            <a:ext cx="665507" cy="1886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870" y="0"/>
                  <a:pt x="5496" y="838"/>
                  <a:pt x="5496" y="1871"/>
                </a:cubicBezTo>
                <a:lnTo>
                  <a:pt x="5496" y="3544"/>
                </a:lnTo>
                <a:lnTo>
                  <a:pt x="9466" y="3544"/>
                </a:lnTo>
                <a:cubicBezTo>
                  <a:pt x="9886" y="3544"/>
                  <a:pt x="10226" y="3664"/>
                  <a:pt x="10226" y="3812"/>
                </a:cubicBezTo>
                <a:cubicBezTo>
                  <a:pt x="10226" y="3960"/>
                  <a:pt x="9886" y="4080"/>
                  <a:pt x="9466" y="4080"/>
                </a:cubicBezTo>
                <a:lnTo>
                  <a:pt x="5496" y="4080"/>
                </a:lnTo>
                <a:lnTo>
                  <a:pt x="5496" y="5464"/>
                </a:lnTo>
                <a:lnTo>
                  <a:pt x="7380" y="5464"/>
                </a:lnTo>
                <a:cubicBezTo>
                  <a:pt x="7801" y="5464"/>
                  <a:pt x="8141" y="5584"/>
                  <a:pt x="8141" y="5732"/>
                </a:cubicBezTo>
                <a:cubicBezTo>
                  <a:pt x="8141" y="5881"/>
                  <a:pt x="7801" y="6001"/>
                  <a:pt x="7380" y="6001"/>
                </a:cubicBezTo>
                <a:lnTo>
                  <a:pt x="5496" y="6001"/>
                </a:lnTo>
                <a:lnTo>
                  <a:pt x="5496" y="7511"/>
                </a:lnTo>
                <a:lnTo>
                  <a:pt x="9322" y="7511"/>
                </a:lnTo>
                <a:cubicBezTo>
                  <a:pt x="9742" y="7511"/>
                  <a:pt x="10083" y="7631"/>
                  <a:pt x="10083" y="7779"/>
                </a:cubicBezTo>
                <a:cubicBezTo>
                  <a:pt x="10083" y="7928"/>
                  <a:pt x="9743" y="8049"/>
                  <a:pt x="9322" y="8049"/>
                </a:cubicBezTo>
                <a:lnTo>
                  <a:pt x="5496" y="8049"/>
                </a:lnTo>
                <a:lnTo>
                  <a:pt x="5496" y="9511"/>
                </a:lnTo>
                <a:lnTo>
                  <a:pt x="7380" y="9511"/>
                </a:lnTo>
                <a:cubicBezTo>
                  <a:pt x="7801" y="9511"/>
                  <a:pt x="8141" y="9631"/>
                  <a:pt x="8141" y="9779"/>
                </a:cubicBezTo>
                <a:cubicBezTo>
                  <a:pt x="8141" y="9927"/>
                  <a:pt x="7801" y="10047"/>
                  <a:pt x="7380" y="10047"/>
                </a:cubicBezTo>
                <a:lnTo>
                  <a:pt x="5496" y="10047"/>
                </a:lnTo>
                <a:lnTo>
                  <a:pt x="5496" y="11450"/>
                </a:lnTo>
                <a:lnTo>
                  <a:pt x="9322" y="11450"/>
                </a:lnTo>
                <a:cubicBezTo>
                  <a:pt x="9742" y="11450"/>
                  <a:pt x="10083" y="11571"/>
                  <a:pt x="10083" y="11720"/>
                </a:cubicBezTo>
                <a:cubicBezTo>
                  <a:pt x="10083" y="11868"/>
                  <a:pt x="9743" y="11988"/>
                  <a:pt x="9322" y="11988"/>
                </a:cubicBezTo>
                <a:lnTo>
                  <a:pt x="5496" y="11988"/>
                </a:lnTo>
                <a:lnTo>
                  <a:pt x="5496" y="14474"/>
                </a:lnTo>
                <a:cubicBezTo>
                  <a:pt x="2219" y="15128"/>
                  <a:pt x="0" y="16367"/>
                  <a:pt x="0" y="17790"/>
                </a:cubicBezTo>
                <a:cubicBezTo>
                  <a:pt x="0" y="19894"/>
                  <a:pt x="4836" y="21600"/>
                  <a:pt x="10800" y="21600"/>
                </a:cubicBezTo>
                <a:cubicBezTo>
                  <a:pt x="16764" y="21600"/>
                  <a:pt x="21600" y="19894"/>
                  <a:pt x="21600" y="17790"/>
                </a:cubicBezTo>
                <a:cubicBezTo>
                  <a:pt x="21600" y="16367"/>
                  <a:pt x="19381" y="15128"/>
                  <a:pt x="16104" y="14474"/>
                </a:cubicBezTo>
                <a:lnTo>
                  <a:pt x="16104" y="1871"/>
                </a:lnTo>
                <a:cubicBezTo>
                  <a:pt x="16104" y="838"/>
                  <a:pt x="13730" y="0"/>
                  <a:pt x="10800" y="0"/>
                </a:cubicBezTo>
                <a:close/>
              </a:path>
            </a:pathLst>
          </a:custGeom>
          <a:gradFill>
            <a:gsLst>
              <a:gs pos="0">
                <a:schemeClr val="accent5"/>
              </a:gs>
              <a:gs pos="100000">
                <a:schemeClr val="accent1"/>
              </a:gs>
            </a:gsLst>
            <a:lin ang="5400000"/>
          </a:gra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4" name="Syringe"/>
          <p:cNvSpPr/>
          <p:nvPr/>
        </p:nvSpPr>
        <p:spPr>
          <a:xfrm rot="19303334">
            <a:off x="9790231" y="3805773"/>
            <a:ext cx="478707" cy="2099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70" y="0"/>
                </a:moveTo>
                <a:lnTo>
                  <a:pt x="4670" y="610"/>
                </a:lnTo>
                <a:lnTo>
                  <a:pt x="7842" y="610"/>
                </a:lnTo>
                <a:lnTo>
                  <a:pt x="7842" y="2725"/>
                </a:lnTo>
                <a:lnTo>
                  <a:pt x="0" y="2725"/>
                </a:lnTo>
                <a:lnTo>
                  <a:pt x="0" y="3337"/>
                </a:lnTo>
                <a:lnTo>
                  <a:pt x="4700" y="3337"/>
                </a:lnTo>
                <a:lnTo>
                  <a:pt x="4700" y="14730"/>
                </a:lnTo>
                <a:lnTo>
                  <a:pt x="7072" y="14997"/>
                </a:lnTo>
                <a:lnTo>
                  <a:pt x="8643" y="17550"/>
                </a:lnTo>
                <a:lnTo>
                  <a:pt x="9985" y="17934"/>
                </a:lnTo>
                <a:lnTo>
                  <a:pt x="9985" y="21600"/>
                </a:lnTo>
                <a:lnTo>
                  <a:pt x="11586" y="21248"/>
                </a:lnTo>
                <a:lnTo>
                  <a:pt x="11586" y="17942"/>
                </a:lnTo>
                <a:lnTo>
                  <a:pt x="12957" y="17550"/>
                </a:lnTo>
                <a:lnTo>
                  <a:pt x="14521" y="14997"/>
                </a:lnTo>
                <a:lnTo>
                  <a:pt x="16900" y="14730"/>
                </a:lnTo>
                <a:lnTo>
                  <a:pt x="16900" y="14005"/>
                </a:lnTo>
                <a:lnTo>
                  <a:pt x="10800" y="14005"/>
                </a:lnTo>
                <a:lnTo>
                  <a:pt x="10800" y="13660"/>
                </a:lnTo>
                <a:lnTo>
                  <a:pt x="16900" y="13660"/>
                </a:lnTo>
                <a:lnTo>
                  <a:pt x="16900" y="13121"/>
                </a:lnTo>
                <a:lnTo>
                  <a:pt x="13795" y="13121"/>
                </a:lnTo>
                <a:lnTo>
                  <a:pt x="13795" y="12776"/>
                </a:lnTo>
                <a:lnTo>
                  <a:pt x="16900" y="12776"/>
                </a:lnTo>
                <a:lnTo>
                  <a:pt x="16900" y="12237"/>
                </a:lnTo>
                <a:lnTo>
                  <a:pt x="13795" y="12237"/>
                </a:lnTo>
                <a:lnTo>
                  <a:pt x="13795" y="11892"/>
                </a:lnTo>
                <a:lnTo>
                  <a:pt x="16900" y="11892"/>
                </a:lnTo>
                <a:lnTo>
                  <a:pt x="16900" y="11351"/>
                </a:lnTo>
                <a:lnTo>
                  <a:pt x="13795" y="11351"/>
                </a:lnTo>
                <a:lnTo>
                  <a:pt x="13795" y="11008"/>
                </a:lnTo>
                <a:lnTo>
                  <a:pt x="16900" y="11008"/>
                </a:lnTo>
                <a:lnTo>
                  <a:pt x="16900" y="10467"/>
                </a:lnTo>
                <a:lnTo>
                  <a:pt x="10800" y="10467"/>
                </a:lnTo>
                <a:lnTo>
                  <a:pt x="10800" y="10124"/>
                </a:lnTo>
                <a:lnTo>
                  <a:pt x="16900" y="10124"/>
                </a:lnTo>
                <a:lnTo>
                  <a:pt x="16900" y="9583"/>
                </a:lnTo>
                <a:lnTo>
                  <a:pt x="13795" y="9583"/>
                </a:lnTo>
                <a:lnTo>
                  <a:pt x="13795" y="9240"/>
                </a:lnTo>
                <a:lnTo>
                  <a:pt x="16900" y="9240"/>
                </a:lnTo>
                <a:lnTo>
                  <a:pt x="16900" y="8699"/>
                </a:lnTo>
                <a:lnTo>
                  <a:pt x="13795" y="8699"/>
                </a:lnTo>
                <a:lnTo>
                  <a:pt x="13795" y="8356"/>
                </a:lnTo>
                <a:lnTo>
                  <a:pt x="16900" y="8356"/>
                </a:lnTo>
                <a:lnTo>
                  <a:pt x="16900" y="7815"/>
                </a:lnTo>
                <a:lnTo>
                  <a:pt x="13795" y="7815"/>
                </a:lnTo>
                <a:lnTo>
                  <a:pt x="13795" y="7470"/>
                </a:lnTo>
                <a:lnTo>
                  <a:pt x="16900" y="7470"/>
                </a:lnTo>
                <a:lnTo>
                  <a:pt x="16900" y="6931"/>
                </a:lnTo>
                <a:lnTo>
                  <a:pt x="10800" y="6931"/>
                </a:lnTo>
                <a:lnTo>
                  <a:pt x="10800" y="6586"/>
                </a:lnTo>
                <a:lnTo>
                  <a:pt x="16900" y="6586"/>
                </a:lnTo>
                <a:lnTo>
                  <a:pt x="16900" y="6045"/>
                </a:lnTo>
                <a:lnTo>
                  <a:pt x="13795" y="6045"/>
                </a:lnTo>
                <a:lnTo>
                  <a:pt x="13795" y="5702"/>
                </a:lnTo>
                <a:lnTo>
                  <a:pt x="16900" y="5702"/>
                </a:lnTo>
                <a:lnTo>
                  <a:pt x="16900" y="5161"/>
                </a:lnTo>
                <a:lnTo>
                  <a:pt x="13795" y="5161"/>
                </a:lnTo>
                <a:lnTo>
                  <a:pt x="13795" y="4818"/>
                </a:lnTo>
                <a:lnTo>
                  <a:pt x="16900" y="4818"/>
                </a:lnTo>
                <a:lnTo>
                  <a:pt x="16900" y="4277"/>
                </a:lnTo>
                <a:lnTo>
                  <a:pt x="13795" y="4277"/>
                </a:lnTo>
                <a:lnTo>
                  <a:pt x="13795" y="3934"/>
                </a:lnTo>
                <a:lnTo>
                  <a:pt x="16900" y="3934"/>
                </a:lnTo>
                <a:lnTo>
                  <a:pt x="16900" y="3337"/>
                </a:lnTo>
                <a:lnTo>
                  <a:pt x="21600" y="3337"/>
                </a:lnTo>
                <a:lnTo>
                  <a:pt x="21600" y="2725"/>
                </a:lnTo>
                <a:lnTo>
                  <a:pt x="13758" y="2725"/>
                </a:lnTo>
                <a:lnTo>
                  <a:pt x="13758" y="610"/>
                </a:lnTo>
                <a:lnTo>
                  <a:pt x="16930" y="610"/>
                </a:lnTo>
                <a:lnTo>
                  <a:pt x="16930" y="0"/>
                </a:lnTo>
                <a:lnTo>
                  <a:pt x="4670" y="0"/>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5" name="Rectangle"/>
          <p:cNvSpPr/>
          <p:nvPr/>
        </p:nvSpPr>
        <p:spPr>
          <a:xfrm>
            <a:off x="9007057" y="8799021"/>
            <a:ext cx="1930907" cy="414088"/>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6" name="Line"/>
          <p:cNvSpPr/>
          <p:nvPr/>
        </p:nvSpPr>
        <p:spPr>
          <a:xfrm flipV="1">
            <a:off x="9883552" y="8249030"/>
            <a:ext cx="647547" cy="647547"/>
          </a:xfrm>
          <a:prstGeom prst="line">
            <a:avLst/>
          </a:prstGeom>
          <a:ln w="114300">
            <a:solidFill>
              <a:srgbClr val="5E5E5E"/>
            </a:solidFill>
            <a:miter lim="400000"/>
          </a:ln>
        </p:spPr>
        <p:txBody>
          <a:bodyPr lIns="50800" tIns="50800" rIns="50800" bIns="50800" anchor="ctr"/>
          <a:lstStyle/>
          <a:p>
            <a:pPr/>
          </a:p>
        </p:txBody>
      </p:sp>
      <p:sp>
        <p:nvSpPr>
          <p:cNvPr id="867" name="Circle"/>
          <p:cNvSpPr/>
          <p:nvPr/>
        </p:nvSpPr>
        <p:spPr>
          <a:xfrm>
            <a:off x="10307381" y="7967708"/>
            <a:ext cx="501771" cy="501770"/>
          </a:xfrm>
          <a:prstGeom prst="ellipse">
            <a:avLst/>
          </a:prstGeom>
          <a:solidFill>
            <a:srgbClr val="EE544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8" name="Line"/>
          <p:cNvSpPr/>
          <p:nvPr/>
        </p:nvSpPr>
        <p:spPr>
          <a:xfrm>
            <a:off x="9007057" y="7542288"/>
            <a:ext cx="1930907" cy="552458"/>
          </a:xfrm>
          <a:custGeom>
            <a:avLst/>
            <a:gdLst/>
            <a:ahLst/>
            <a:cxnLst>
              <a:cxn ang="0">
                <a:pos x="wd2" y="hd2"/>
              </a:cxn>
              <a:cxn ang="5400000">
                <a:pos x="wd2" y="hd2"/>
              </a:cxn>
              <a:cxn ang="10800000">
                <a:pos x="wd2" y="hd2"/>
              </a:cxn>
              <a:cxn ang="16200000">
                <a:pos x="wd2" y="hd2"/>
              </a:cxn>
            </a:cxnLst>
            <a:rect l="0" t="0" r="r" b="b"/>
            <a:pathLst>
              <a:path w="21600" h="21347" fill="norm" stroke="1" extrusionOk="0">
                <a:moveTo>
                  <a:pt x="0" y="21347"/>
                </a:moveTo>
                <a:cubicBezTo>
                  <a:pt x="2208" y="8344"/>
                  <a:pt x="6218" y="256"/>
                  <a:pt x="10582" y="6"/>
                </a:cubicBezTo>
                <a:cubicBezTo>
                  <a:pt x="15099" y="-253"/>
                  <a:pt x="19308" y="7899"/>
                  <a:pt x="21600" y="21347"/>
                </a:cubicBezTo>
              </a:path>
            </a:pathLst>
          </a:custGeom>
          <a:ln w="50800">
            <a:solidFill>
              <a:srgbClr val="000000"/>
            </a:solidFill>
            <a:miter lim="400000"/>
            <a:headEnd type="triangle"/>
            <a:tailEnd type="triangle"/>
          </a:ln>
        </p:spPr>
        <p:txBody>
          <a:bodyPr lIns="50800" tIns="50800" rIns="50800" bIns="50800" anchor="ctr"/>
          <a:lstStyle/>
          <a:p>
            <a:pPr/>
          </a:p>
        </p:txBody>
      </p:sp>
      <p:sp>
        <p:nvSpPr>
          <p:cNvPr id="869"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Knowledge Seems to Be Stored Messily"/>
          <p:cNvSpPr txBox="1"/>
          <p:nvPr>
            <p:ph type="title"/>
          </p:nvPr>
        </p:nvSpPr>
        <p:spPr>
          <a:prstGeom prst="rect">
            <a:avLst/>
          </a:prstGeom>
        </p:spPr>
        <p:txBody>
          <a:bodyPr/>
          <a:lstStyle/>
          <a:p>
            <a:pPr/>
            <a:r>
              <a:t>Knowledge Seems to Be Stored Messily</a:t>
            </a:r>
          </a:p>
        </p:txBody>
      </p:sp>
      <p:sp>
        <p:nvSpPr>
          <p:cNvPr id="872" name="Expectation: semantic / logical related facts should share parameters…"/>
          <p:cNvSpPr txBox="1"/>
          <p:nvPr>
            <p:ph type="body" sz="half" idx="1"/>
          </p:nvPr>
        </p:nvSpPr>
        <p:spPr>
          <a:xfrm>
            <a:off x="1206500" y="3047314"/>
            <a:ext cx="22515370" cy="3359767"/>
          </a:xfrm>
          <a:prstGeom prst="rect">
            <a:avLst/>
          </a:prstGeom>
        </p:spPr>
        <p:txBody>
          <a:bodyPr/>
          <a:lstStyle/>
          <a:p>
            <a:pPr/>
            <a:r>
              <a:rPr b="1"/>
              <a:t>Expectation</a:t>
            </a:r>
            <a:r>
              <a:t>: semantic / logical related facts should share parameters</a:t>
            </a:r>
          </a:p>
          <a:p>
            <a:pPr/>
            <a:r>
              <a:rPr b="1"/>
              <a:t>Why?</a:t>
            </a:r>
            <a:r>
              <a:t> intuitively, this leads to better semantic/logic-based generalization:</a:t>
            </a:r>
          </a:p>
          <a:p>
            <a:pPr lvl="2"/>
            <a:r>
              <a:t>if </a:t>
            </a: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oMath>
            </a14:m>
            <a:r>
              <a:t>, when </a:t>
            </a:r>
            <a14:m>
              <m:oMath>
                <m:r>
                  <a:rPr xmlns:a="http://schemas.openxmlformats.org/drawingml/2006/main" sz="6600" i="1">
                    <a:solidFill>
                      <a:srgbClr val="000000"/>
                    </a:solidFill>
                    <a:latin typeface="Cambria Math" panose="02040503050406030204" pitchFamily="18" charset="0"/>
                  </a:rPr>
                  <m:t>P</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oMath>
            </a14:m>
            <a:r>
              <a:t>, the LM can automatically </a:t>
            </a:r>
            <a14:m>
              <m:oMath>
                <m:r>
                  <a:rPr xmlns:a="http://schemas.openxmlformats.org/drawingml/2006/main" sz="6600" i="1">
                    <a:solidFill>
                      <a:srgbClr val="000000"/>
                    </a:solidFill>
                    <a:latin typeface="Cambria Math" panose="02040503050406030204" pitchFamily="18" charset="0"/>
                  </a:rPr>
                  <m:t>P</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oMath>
            </a14:m>
            <a:r>
              <a:t> </a:t>
            </a:r>
          </a:p>
        </p:txBody>
      </p:sp>
      <p:sp>
        <p:nvSpPr>
          <p:cNvPr id="873" name="Rounded Rectangle"/>
          <p:cNvSpPr/>
          <p:nvPr/>
        </p:nvSpPr>
        <p:spPr>
          <a:xfrm>
            <a:off x="4367466" y="6862495"/>
            <a:ext cx="9933996" cy="6273039"/>
          </a:xfrm>
          <a:prstGeom prst="roundRect">
            <a:avLst>
              <a:gd name="adj" fmla="val 15000"/>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4" name="LM Parameters"/>
          <p:cNvSpPr txBox="1"/>
          <p:nvPr/>
        </p:nvSpPr>
        <p:spPr>
          <a:xfrm>
            <a:off x="4829169" y="6873400"/>
            <a:ext cx="428091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LM Parameters</a:t>
            </a:r>
          </a:p>
        </p:txBody>
      </p:sp>
      <p:grpSp>
        <p:nvGrpSpPr>
          <p:cNvPr id="987" name="Group"/>
          <p:cNvGrpSpPr/>
          <p:nvPr/>
        </p:nvGrpSpPr>
        <p:grpSpPr>
          <a:xfrm>
            <a:off x="4936360" y="7931820"/>
            <a:ext cx="8904063" cy="4813143"/>
            <a:chOff x="0" y="0"/>
            <a:chExt cx="8904060" cy="4813142"/>
          </a:xfrm>
        </p:grpSpPr>
        <p:sp>
          <p:nvSpPr>
            <p:cNvPr id="875" name="Circle"/>
            <p:cNvSpPr/>
            <p:nvPr/>
          </p:nvSpPr>
          <p:spPr>
            <a:xfrm>
              <a:off x="0"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6" name="Circle"/>
            <p:cNvSpPr/>
            <p:nvPr/>
          </p:nvSpPr>
          <p:spPr>
            <a:xfrm>
              <a:off x="0"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7" name="Circle"/>
            <p:cNvSpPr/>
            <p:nvPr/>
          </p:nvSpPr>
          <p:spPr>
            <a:xfrm>
              <a:off x="0"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8" name="Circle"/>
            <p:cNvSpPr/>
            <p:nvPr/>
          </p:nvSpPr>
          <p:spPr>
            <a:xfrm>
              <a:off x="0"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9" name="Circle"/>
            <p:cNvSpPr/>
            <p:nvPr/>
          </p:nvSpPr>
          <p:spPr>
            <a:xfrm>
              <a:off x="0"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0" name="Circle"/>
            <p:cNvSpPr/>
            <p:nvPr/>
          </p:nvSpPr>
          <p:spPr>
            <a:xfrm>
              <a:off x="0"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1" name="Circle"/>
            <p:cNvSpPr/>
            <p:nvPr/>
          </p:nvSpPr>
          <p:spPr>
            <a:xfrm>
              <a:off x="0"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2" name="Circle"/>
            <p:cNvSpPr/>
            <p:nvPr/>
          </p:nvSpPr>
          <p:spPr>
            <a:xfrm>
              <a:off x="0"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3" name="Circle"/>
            <p:cNvSpPr/>
            <p:nvPr/>
          </p:nvSpPr>
          <p:spPr>
            <a:xfrm>
              <a:off x="647517"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4" name="Circle"/>
            <p:cNvSpPr/>
            <p:nvPr/>
          </p:nvSpPr>
          <p:spPr>
            <a:xfrm>
              <a:off x="647517"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5" name="Circle"/>
            <p:cNvSpPr/>
            <p:nvPr/>
          </p:nvSpPr>
          <p:spPr>
            <a:xfrm>
              <a:off x="647517"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6" name="Circle"/>
            <p:cNvSpPr/>
            <p:nvPr/>
          </p:nvSpPr>
          <p:spPr>
            <a:xfrm>
              <a:off x="647517"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7" name="Circle"/>
            <p:cNvSpPr/>
            <p:nvPr/>
          </p:nvSpPr>
          <p:spPr>
            <a:xfrm>
              <a:off x="647517"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8" name="Circle"/>
            <p:cNvSpPr/>
            <p:nvPr/>
          </p:nvSpPr>
          <p:spPr>
            <a:xfrm>
              <a:off x="647517"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9" name="Circle"/>
            <p:cNvSpPr/>
            <p:nvPr/>
          </p:nvSpPr>
          <p:spPr>
            <a:xfrm>
              <a:off x="647517"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0" name="Circle"/>
            <p:cNvSpPr/>
            <p:nvPr/>
          </p:nvSpPr>
          <p:spPr>
            <a:xfrm>
              <a:off x="647517"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1" name="Circle"/>
            <p:cNvSpPr/>
            <p:nvPr/>
          </p:nvSpPr>
          <p:spPr>
            <a:xfrm>
              <a:off x="1295034"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2" name="Circle"/>
            <p:cNvSpPr/>
            <p:nvPr/>
          </p:nvSpPr>
          <p:spPr>
            <a:xfrm>
              <a:off x="1295034"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3" name="Circle"/>
            <p:cNvSpPr/>
            <p:nvPr/>
          </p:nvSpPr>
          <p:spPr>
            <a:xfrm>
              <a:off x="1295034"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4" name="Circle"/>
            <p:cNvSpPr/>
            <p:nvPr/>
          </p:nvSpPr>
          <p:spPr>
            <a:xfrm>
              <a:off x="1295034"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5" name="Circle"/>
            <p:cNvSpPr/>
            <p:nvPr/>
          </p:nvSpPr>
          <p:spPr>
            <a:xfrm>
              <a:off x="1295034"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6" name="Circle"/>
            <p:cNvSpPr/>
            <p:nvPr/>
          </p:nvSpPr>
          <p:spPr>
            <a:xfrm>
              <a:off x="1295034"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7" name="Circle"/>
            <p:cNvSpPr/>
            <p:nvPr/>
          </p:nvSpPr>
          <p:spPr>
            <a:xfrm>
              <a:off x="1295034"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8" name="Circle"/>
            <p:cNvSpPr/>
            <p:nvPr/>
          </p:nvSpPr>
          <p:spPr>
            <a:xfrm>
              <a:off x="1295034"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9" name="Circle"/>
            <p:cNvSpPr/>
            <p:nvPr/>
          </p:nvSpPr>
          <p:spPr>
            <a:xfrm>
              <a:off x="1942551"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0" name="Circle"/>
            <p:cNvSpPr/>
            <p:nvPr/>
          </p:nvSpPr>
          <p:spPr>
            <a:xfrm>
              <a:off x="1942551"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1" name="Circle"/>
            <p:cNvSpPr/>
            <p:nvPr/>
          </p:nvSpPr>
          <p:spPr>
            <a:xfrm>
              <a:off x="1942551"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2" name="Circle"/>
            <p:cNvSpPr/>
            <p:nvPr/>
          </p:nvSpPr>
          <p:spPr>
            <a:xfrm>
              <a:off x="1942551"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3" name="Circle"/>
            <p:cNvSpPr/>
            <p:nvPr/>
          </p:nvSpPr>
          <p:spPr>
            <a:xfrm>
              <a:off x="1942551"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4" name="Circle"/>
            <p:cNvSpPr/>
            <p:nvPr/>
          </p:nvSpPr>
          <p:spPr>
            <a:xfrm>
              <a:off x="1942551"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5" name="Circle"/>
            <p:cNvSpPr/>
            <p:nvPr/>
          </p:nvSpPr>
          <p:spPr>
            <a:xfrm>
              <a:off x="1942551"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6" name="Circle"/>
            <p:cNvSpPr/>
            <p:nvPr/>
          </p:nvSpPr>
          <p:spPr>
            <a:xfrm>
              <a:off x="1942551"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7" name="Circle"/>
            <p:cNvSpPr/>
            <p:nvPr/>
          </p:nvSpPr>
          <p:spPr>
            <a:xfrm>
              <a:off x="2590068"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8" name="Circle"/>
            <p:cNvSpPr/>
            <p:nvPr/>
          </p:nvSpPr>
          <p:spPr>
            <a:xfrm>
              <a:off x="2590068"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9" name="Circle"/>
            <p:cNvSpPr/>
            <p:nvPr/>
          </p:nvSpPr>
          <p:spPr>
            <a:xfrm>
              <a:off x="2590068"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0" name="Circle"/>
            <p:cNvSpPr/>
            <p:nvPr/>
          </p:nvSpPr>
          <p:spPr>
            <a:xfrm>
              <a:off x="2590068"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1" name="Circle"/>
            <p:cNvSpPr/>
            <p:nvPr/>
          </p:nvSpPr>
          <p:spPr>
            <a:xfrm>
              <a:off x="2590068"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2" name="Circle"/>
            <p:cNvSpPr/>
            <p:nvPr/>
          </p:nvSpPr>
          <p:spPr>
            <a:xfrm>
              <a:off x="2590068"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3" name="Circle"/>
            <p:cNvSpPr/>
            <p:nvPr/>
          </p:nvSpPr>
          <p:spPr>
            <a:xfrm>
              <a:off x="2590068"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4" name="Circle"/>
            <p:cNvSpPr/>
            <p:nvPr/>
          </p:nvSpPr>
          <p:spPr>
            <a:xfrm>
              <a:off x="2590068"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5" name="Circle"/>
            <p:cNvSpPr/>
            <p:nvPr/>
          </p:nvSpPr>
          <p:spPr>
            <a:xfrm>
              <a:off x="3237584"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6" name="Circle"/>
            <p:cNvSpPr/>
            <p:nvPr/>
          </p:nvSpPr>
          <p:spPr>
            <a:xfrm>
              <a:off x="3237584"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7" name="Circle"/>
            <p:cNvSpPr/>
            <p:nvPr/>
          </p:nvSpPr>
          <p:spPr>
            <a:xfrm>
              <a:off x="3237584"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8" name="Circle"/>
            <p:cNvSpPr/>
            <p:nvPr/>
          </p:nvSpPr>
          <p:spPr>
            <a:xfrm>
              <a:off x="3237584"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9" name="Circle"/>
            <p:cNvSpPr/>
            <p:nvPr/>
          </p:nvSpPr>
          <p:spPr>
            <a:xfrm>
              <a:off x="3237584"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0" name="Circle"/>
            <p:cNvSpPr/>
            <p:nvPr/>
          </p:nvSpPr>
          <p:spPr>
            <a:xfrm>
              <a:off x="3237584"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1" name="Circle"/>
            <p:cNvSpPr/>
            <p:nvPr/>
          </p:nvSpPr>
          <p:spPr>
            <a:xfrm>
              <a:off x="3237584"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2" name="Circle"/>
            <p:cNvSpPr/>
            <p:nvPr/>
          </p:nvSpPr>
          <p:spPr>
            <a:xfrm>
              <a:off x="3237584"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3" name="Circle"/>
            <p:cNvSpPr/>
            <p:nvPr/>
          </p:nvSpPr>
          <p:spPr>
            <a:xfrm>
              <a:off x="3885102"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4" name="Circle"/>
            <p:cNvSpPr/>
            <p:nvPr/>
          </p:nvSpPr>
          <p:spPr>
            <a:xfrm>
              <a:off x="3885102"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5" name="Circle"/>
            <p:cNvSpPr/>
            <p:nvPr/>
          </p:nvSpPr>
          <p:spPr>
            <a:xfrm>
              <a:off x="3885102"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6" name="Circle"/>
            <p:cNvSpPr/>
            <p:nvPr/>
          </p:nvSpPr>
          <p:spPr>
            <a:xfrm>
              <a:off x="3885102"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7" name="Circle"/>
            <p:cNvSpPr/>
            <p:nvPr/>
          </p:nvSpPr>
          <p:spPr>
            <a:xfrm>
              <a:off x="3885102"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8" name="Circle"/>
            <p:cNvSpPr/>
            <p:nvPr/>
          </p:nvSpPr>
          <p:spPr>
            <a:xfrm>
              <a:off x="3885102"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9" name="Circle"/>
            <p:cNvSpPr/>
            <p:nvPr/>
          </p:nvSpPr>
          <p:spPr>
            <a:xfrm>
              <a:off x="3885102"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0" name="Circle"/>
            <p:cNvSpPr/>
            <p:nvPr/>
          </p:nvSpPr>
          <p:spPr>
            <a:xfrm>
              <a:off x="3885102"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1" name="Circle"/>
            <p:cNvSpPr/>
            <p:nvPr/>
          </p:nvSpPr>
          <p:spPr>
            <a:xfrm>
              <a:off x="4532619"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2" name="Circle"/>
            <p:cNvSpPr/>
            <p:nvPr/>
          </p:nvSpPr>
          <p:spPr>
            <a:xfrm>
              <a:off x="4532619"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3" name="Circle"/>
            <p:cNvSpPr/>
            <p:nvPr/>
          </p:nvSpPr>
          <p:spPr>
            <a:xfrm>
              <a:off x="4532619"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4" name="Circle"/>
            <p:cNvSpPr/>
            <p:nvPr/>
          </p:nvSpPr>
          <p:spPr>
            <a:xfrm>
              <a:off x="4532619"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5" name="Circle"/>
            <p:cNvSpPr/>
            <p:nvPr/>
          </p:nvSpPr>
          <p:spPr>
            <a:xfrm>
              <a:off x="4532619"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6" name="Circle"/>
            <p:cNvSpPr/>
            <p:nvPr/>
          </p:nvSpPr>
          <p:spPr>
            <a:xfrm>
              <a:off x="4532619"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7" name="Circle"/>
            <p:cNvSpPr/>
            <p:nvPr/>
          </p:nvSpPr>
          <p:spPr>
            <a:xfrm>
              <a:off x="4532619"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8" name="Circle"/>
            <p:cNvSpPr/>
            <p:nvPr/>
          </p:nvSpPr>
          <p:spPr>
            <a:xfrm>
              <a:off x="4532619"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9" name="Circle"/>
            <p:cNvSpPr/>
            <p:nvPr/>
          </p:nvSpPr>
          <p:spPr>
            <a:xfrm>
              <a:off x="5180136"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0" name="Circle"/>
            <p:cNvSpPr/>
            <p:nvPr/>
          </p:nvSpPr>
          <p:spPr>
            <a:xfrm>
              <a:off x="5180136"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1" name="Circle"/>
            <p:cNvSpPr/>
            <p:nvPr/>
          </p:nvSpPr>
          <p:spPr>
            <a:xfrm>
              <a:off x="5180136"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2" name="Circle"/>
            <p:cNvSpPr/>
            <p:nvPr/>
          </p:nvSpPr>
          <p:spPr>
            <a:xfrm>
              <a:off x="5180136"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3" name="Circle"/>
            <p:cNvSpPr/>
            <p:nvPr/>
          </p:nvSpPr>
          <p:spPr>
            <a:xfrm>
              <a:off x="5180136"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4" name="Circle"/>
            <p:cNvSpPr/>
            <p:nvPr/>
          </p:nvSpPr>
          <p:spPr>
            <a:xfrm>
              <a:off x="5180136"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5" name="Circle"/>
            <p:cNvSpPr/>
            <p:nvPr/>
          </p:nvSpPr>
          <p:spPr>
            <a:xfrm>
              <a:off x="5180136"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6" name="Circle"/>
            <p:cNvSpPr/>
            <p:nvPr/>
          </p:nvSpPr>
          <p:spPr>
            <a:xfrm>
              <a:off x="5180136"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7" name="Circle"/>
            <p:cNvSpPr/>
            <p:nvPr/>
          </p:nvSpPr>
          <p:spPr>
            <a:xfrm>
              <a:off x="5827653"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8" name="Circle"/>
            <p:cNvSpPr/>
            <p:nvPr/>
          </p:nvSpPr>
          <p:spPr>
            <a:xfrm>
              <a:off x="5827653"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9" name="Circle"/>
            <p:cNvSpPr/>
            <p:nvPr/>
          </p:nvSpPr>
          <p:spPr>
            <a:xfrm>
              <a:off x="5827653"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0" name="Circle"/>
            <p:cNvSpPr/>
            <p:nvPr/>
          </p:nvSpPr>
          <p:spPr>
            <a:xfrm>
              <a:off x="5827653"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1" name="Circle"/>
            <p:cNvSpPr/>
            <p:nvPr/>
          </p:nvSpPr>
          <p:spPr>
            <a:xfrm>
              <a:off x="5827653"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2" name="Circle"/>
            <p:cNvSpPr/>
            <p:nvPr/>
          </p:nvSpPr>
          <p:spPr>
            <a:xfrm>
              <a:off x="5827653"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3" name="Circle"/>
            <p:cNvSpPr/>
            <p:nvPr/>
          </p:nvSpPr>
          <p:spPr>
            <a:xfrm>
              <a:off x="5827653"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4" name="Circle"/>
            <p:cNvSpPr/>
            <p:nvPr/>
          </p:nvSpPr>
          <p:spPr>
            <a:xfrm>
              <a:off x="5827653"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5" name="Circle"/>
            <p:cNvSpPr/>
            <p:nvPr/>
          </p:nvSpPr>
          <p:spPr>
            <a:xfrm>
              <a:off x="6515482" y="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6" name="Circle"/>
            <p:cNvSpPr/>
            <p:nvPr/>
          </p:nvSpPr>
          <p:spPr>
            <a:xfrm>
              <a:off x="6515482" y="63844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7" name="Circle"/>
            <p:cNvSpPr/>
            <p:nvPr/>
          </p:nvSpPr>
          <p:spPr>
            <a:xfrm>
              <a:off x="6515482" y="127688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8" name="Circle"/>
            <p:cNvSpPr/>
            <p:nvPr/>
          </p:nvSpPr>
          <p:spPr>
            <a:xfrm>
              <a:off x="6515482" y="191532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9" name="Circle"/>
            <p:cNvSpPr/>
            <p:nvPr/>
          </p:nvSpPr>
          <p:spPr>
            <a:xfrm>
              <a:off x="6515482" y="2553768"/>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0" name="Circle"/>
            <p:cNvSpPr/>
            <p:nvPr/>
          </p:nvSpPr>
          <p:spPr>
            <a:xfrm>
              <a:off x="6515482" y="319221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1" name="Circle"/>
            <p:cNvSpPr/>
            <p:nvPr/>
          </p:nvSpPr>
          <p:spPr>
            <a:xfrm>
              <a:off x="6515482" y="383065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2" name="Circle"/>
            <p:cNvSpPr/>
            <p:nvPr/>
          </p:nvSpPr>
          <p:spPr>
            <a:xfrm>
              <a:off x="6515482" y="446909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3" name="Circle"/>
            <p:cNvSpPr/>
            <p:nvPr/>
          </p:nvSpPr>
          <p:spPr>
            <a:xfrm>
              <a:off x="7203312" y="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4" name="Circle"/>
            <p:cNvSpPr/>
            <p:nvPr/>
          </p:nvSpPr>
          <p:spPr>
            <a:xfrm>
              <a:off x="7203312" y="63844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5" name="Circle"/>
            <p:cNvSpPr/>
            <p:nvPr/>
          </p:nvSpPr>
          <p:spPr>
            <a:xfrm>
              <a:off x="7203312" y="127688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6" name="Circle"/>
            <p:cNvSpPr/>
            <p:nvPr/>
          </p:nvSpPr>
          <p:spPr>
            <a:xfrm>
              <a:off x="7203312" y="191532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7" name="Circle"/>
            <p:cNvSpPr/>
            <p:nvPr/>
          </p:nvSpPr>
          <p:spPr>
            <a:xfrm>
              <a:off x="7203312" y="2553768"/>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8" name="Circle"/>
            <p:cNvSpPr/>
            <p:nvPr/>
          </p:nvSpPr>
          <p:spPr>
            <a:xfrm>
              <a:off x="7203312" y="319221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9" name="Circle"/>
            <p:cNvSpPr/>
            <p:nvPr/>
          </p:nvSpPr>
          <p:spPr>
            <a:xfrm>
              <a:off x="7203312" y="383065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0" name="Circle"/>
            <p:cNvSpPr/>
            <p:nvPr/>
          </p:nvSpPr>
          <p:spPr>
            <a:xfrm>
              <a:off x="7203312" y="446909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1" name="Circle"/>
            <p:cNvSpPr/>
            <p:nvPr/>
          </p:nvSpPr>
          <p:spPr>
            <a:xfrm>
              <a:off x="7891141"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2" name="Circle"/>
            <p:cNvSpPr/>
            <p:nvPr/>
          </p:nvSpPr>
          <p:spPr>
            <a:xfrm>
              <a:off x="7891141"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3" name="Circle"/>
            <p:cNvSpPr/>
            <p:nvPr/>
          </p:nvSpPr>
          <p:spPr>
            <a:xfrm>
              <a:off x="7891141"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4" name="Circle"/>
            <p:cNvSpPr/>
            <p:nvPr/>
          </p:nvSpPr>
          <p:spPr>
            <a:xfrm>
              <a:off x="7891141"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5" name="Circle"/>
            <p:cNvSpPr/>
            <p:nvPr/>
          </p:nvSpPr>
          <p:spPr>
            <a:xfrm>
              <a:off x="7891141"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6" name="Circle"/>
            <p:cNvSpPr/>
            <p:nvPr/>
          </p:nvSpPr>
          <p:spPr>
            <a:xfrm>
              <a:off x="7891141"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7" name="Circle"/>
            <p:cNvSpPr/>
            <p:nvPr/>
          </p:nvSpPr>
          <p:spPr>
            <a:xfrm>
              <a:off x="7891141"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8" name="Circle"/>
            <p:cNvSpPr/>
            <p:nvPr/>
          </p:nvSpPr>
          <p:spPr>
            <a:xfrm>
              <a:off x="7891141"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9" name="Circle"/>
            <p:cNvSpPr/>
            <p:nvPr/>
          </p:nvSpPr>
          <p:spPr>
            <a:xfrm>
              <a:off x="8569625"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0" name="Circle"/>
            <p:cNvSpPr/>
            <p:nvPr/>
          </p:nvSpPr>
          <p:spPr>
            <a:xfrm>
              <a:off x="8569625"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1" name="Circle"/>
            <p:cNvSpPr/>
            <p:nvPr/>
          </p:nvSpPr>
          <p:spPr>
            <a:xfrm>
              <a:off x="8569625"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2" name="Circle"/>
            <p:cNvSpPr/>
            <p:nvPr/>
          </p:nvSpPr>
          <p:spPr>
            <a:xfrm>
              <a:off x="8569625"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3" name="Circle"/>
            <p:cNvSpPr/>
            <p:nvPr/>
          </p:nvSpPr>
          <p:spPr>
            <a:xfrm>
              <a:off x="8569625"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4" name="Circle"/>
            <p:cNvSpPr/>
            <p:nvPr/>
          </p:nvSpPr>
          <p:spPr>
            <a:xfrm>
              <a:off x="8569625"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5" name="Circle"/>
            <p:cNvSpPr/>
            <p:nvPr/>
          </p:nvSpPr>
          <p:spPr>
            <a:xfrm>
              <a:off x="8569625"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6" name="Circle"/>
            <p:cNvSpPr/>
            <p:nvPr/>
          </p:nvSpPr>
          <p:spPr>
            <a:xfrm>
              <a:off x="8569625"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988" name="Rounded Rectangle"/>
          <p:cNvSpPr/>
          <p:nvPr/>
        </p:nvSpPr>
        <p:spPr>
          <a:xfrm rot="21591868">
            <a:off x="8054854" y="9015331"/>
            <a:ext cx="4600557" cy="2624225"/>
          </a:xfrm>
          <a:prstGeom prst="roundRect">
            <a:avLst>
              <a:gd name="adj" fmla="val 7278"/>
            </a:avLst>
          </a:prstGeom>
          <a:solidFill>
            <a:schemeClr val="accent1">
              <a:lumOff val="-13575"/>
              <a:alpha val="2811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9" name="Rounded Rectangle"/>
          <p:cNvSpPr/>
          <p:nvPr/>
        </p:nvSpPr>
        <p:spPr>
          <a:xfrm rot="20847301">
            <a:off x="7937735" y="8476043"/>
            <a:ext cx="4834796" cy="2624224"/>
          </a:xfrm>
          <a:prstGeom prst="roundRect">
            <a:avLst>
              <a:gd name="adj" fmla="val 7278"/>
            </a:avLst>
          </a:prstGeom>
          <a:solidFill>
            <a:schemeClr val="accent5">
              <a:lumOff val="-29866"/>
              <a:alpha val="2811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90" name="“Jordan is American”"/>
          <p:cNvSpPr txBox="1"/>
          <p:nvPr/>
        </p:nvSpPr>
        <p:spPr>
          <a:xfrm>
            <a:off x="17400550" y="11882174"/>
            <a:ext cx="6074360"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1">
                    <a:hueOff val="114395"/>
                    <a:lumOff val="-24975"/>
                  </a:schemeClr>
                </a:solidFill>
              </a:defRPr>
            </a:pPr>
            <a:r>
              <a:t>“Jordan is </a:t>
            </a:r>
            <a:r>
              <a:rPr b="1"/>
              <a:t>American</a:t>
            </a:r>
            <a:r>
              <a:t>”</a:t>
            </a:r>
          </a:p>
        </p:txBody>
      </p:sp>
      <p:pic>
        <p:nvPicPr>
          <p:cNvPr id="991" name="Line Shape" descr="Line Shape"/>
          <p:cNvPicPr>
            <a:picLocks noChangeAspect="0"/>
          </p:cNvPicPr>
          <p:nvPr/>
        </p:nvPicPr>
        <p:blipFill>
          <a:blip r:embed="rId2">
            <a:extLst/>
          </a:blip>
          <a:stretch>
            <a:fillRect/>
          </a:stretch>
        </p:blipFill>
        <p:spPr>
          <a:xfrm>
            <a:off x="10292051" y="11259660"/>
            <a:ext cx="7131705" cy="2022168"/>
          </a:xfrm>
          <a:prstGeom prst="rect">
            <a:avLst/>
          </a:prstGeom>
        </p:spPr>
      </p:pic>
      <p:sp>
        <p:nvSpPr>
          <p:cNvPr id="993" name="“Jordan speaks English”"/>
          <p:cNvSpPr txBox="1"/>
          <p:nvPr/>
        </p:nvSpPr>
        <p:spPr>
          <a:xfrm>
            <a:off x="17199709" y="7545196"/>
            <a:ext cx="7068009"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r>
              <a:t>“Jordan </a:t>
            </a:r>
            <a:r>
              <a:rPr b="1"/>
              <a:t>speaks English</a:t>
            </a:r>
            <a:r>
              <a:t>”</a:t>
            </a:r>
          </a:p>
        </p:txBody>
      </p:sp>
      <p:pic>
        <p:nvPicPr>
          <p:cNvPr id="994" name="Line Shape" descr="Line Shape"/>
          <p:cNvPicPr>
            <a:picLocks noChangeAspect="0"/>
          </p:cNvPicPr>
          <p:nvPr/>
        </p:nvPicPr>
        <p:blipFill>
          <a:blip r:embed="rId3">
            <a:extLst/>
          </a:blip>
          <a:stretch>
            <a:fillRect/>
          </a:stretch>
        </p:blipFill>
        <p:spPr>
          <a:xfrm rot="21295616">
            <a:off x="10219146" y="6712160"/>
            <a:ext cx="6864701" cy="1545230"/>
          </a:xfrm>
          <a:prstGeom prst="rect">
            <a:avLst/>
          </a:prstGeom>
        </p:spPr>
      </p:pic>
      <p:sp>
        <p:nvSpPr>
          <p:cNvPr id="996" name="Jordan’s representation"/>
          <p:cNvSpPr txBox="1"/>
          <p:nvPr/>
        </p:nvSpPr>
        <p:spPr>
          <a:xfrm>
            <a:off x="588779" y="9318990"/>
            <a:ext cx="4131067" cy="1461649"/>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Jordan’s representation</a:t>
            </a:r>
          </a:p>
        </p:txBody>
      </p:sp>
      <p:sp>
        <p:nvSpPr>
          <p:cNvPr id="997" name="Rounded Rectangle"/>
          <p:cNvSpPr/>
          <p:nvPr/>
        </p:nvSpPr>
        <p:spPr>
          <a:xfrm>
            <a:off x="8135387" y="9102231"/>
            <a:ext cx="4439492" cy="1895168"/>
          </a:xfrm>
          <a:prstGeom prst="roundRect">
            <a:avLst>
              <a:gd name="adj" fmla="val 8881"/>
            </a:avLst>
          </a:prstGeom>
          <a:ln w="762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98" name="Line"/>
          <p:cNvSpPr/>
          <p:nvPr/>
        </p:nvSpPr>
        <p:spPr>
          <a:xfrm>
            <a:off x="4790639" y="9788154"/>
            <a:ext cx="3235854" cy="1"/>
          </a:xfrm>
          <a:prstGeom prst="line">
            <a:avLst/>
          </a:prstGeom>
          <a:ln w="88900">
            <a:solidFill>
              <a:srgbClr val="000000"/>
            </a:solidFill>
            <a:miter lim="400000"/>
            <a:headEnd type="triangle"/>
          </a:ln>
        </p:spPr>
        <p:txBody>
          <a:bodyPr lIns="50800" tIns="50800" rIns="50800" bIns="50800" anchor="ctr"/>
          <a:lstStyle/>
          <a:p>
            <a:pPr/>
          </a:p>
        </p:txBody>
      </p:sp>
      <p:sp>
        <p:nvSpPr>
          <p:cNvPr id="999" name="Rounded Rectangle"/>
          <p:cNvSpPr/>
          <p:nvPr/>
        </p:nvSpPr>
        <p:spPr>
          <a:xfrm>
            <a:off x="11224956" y="8961612"/>
            <a:ext cx="1433676" cy="2731662"/>
          </a:xfrm>
          <a:prstGeom prst="roundRect">
            <a:avLst>
              <a:gd name="adj" fmla="val 16271"/>
            </a:avLst>
          </a:prstGeom>
          <a:ln w="76200">
            <a:solidFill>
              <a:schemeClr val="accent1">
                <a:lumOff val="-13575"/>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000" name="Rounded Rectangle"/>
          <p:cNvSpPr/>
          <p:nvPr/>
        </p:nvSpPr>
        <p:spPr>
          <a:xfrm rot="20854041">
            <a:off x="11440284" y="8121756"/>
            <a:ext cx="1302261" cy="2627172"/>
          </a:xfrm>
          <a:prstGeom prst="roundRect">
            <a:avLst>
              <a:gd name="adj" fmla="val 18247"/>
            </a:avLst>
          </a:prstGeom>
          <a:ln w="762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001" name="“is-American” neurons"/>
          <p:cNvSpPr txBox="1"/>
          <p:nvPr/>
        </p:nvSpPr>
        <p:spPr>
          <a:xfrm>
            <a:off x="14974011" y="10440544"/>
            <a:ext cx="622249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solidFill>
                  <a:schemeClr val="accent1">
                    <a:hueOff val="114395"/>
                    <a:lumOff val="-24975"/>
                  </a:schemeClr>
                </a:solidFill>
              </a:defRPr>
            </a:lvl1pPr>
          </a:lstStyle>
          <a:p>
            <a:pPr/>
            <a:r>
              <a:t>“is-American” neurons</a:t>
            </a:r>
          </a:p>
        </p:txBody>
      </p:sp>
      <p:sp>
        <p:nvSpPr>
          <p:cNvPr id="1002" name="“speaks-English” neurons"/>
          <p:cNvSpPr txBox="1"/>
          <p:nvPr/>
        </p:nvSpPr>
        <p:spPr>
          <a:xfrm>
            <a:off x="14823380" y="8998913"/>
            <a:ext cx="706861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solidFill>
                  <a:schemeClr val="accent5">
                    <a:lumOff val="-29866"/>
                  </a:schemeClr>
                </a:solidFill>
              </a:defRPr>
            </a:lvl1pPr>
          </a:lstStyle>
          <a:p>
            <a:pPr/>
            <a:r>
              <a:t>“speaks-English” neurons</a:t>
            </a:r>
          </a:p>
        </p:txBody>
      </p:sp>
      <p:sp>
        <p:nvSpPr>
          <p:cNvPr id="1003" name="Line"/>
          <p:cNvSpPr/>
          <p:nvPr/>
        </p:nvSpPr>
        <p:spPr>
          <a:xfrm flipH="1">
            <a:off x="12668270" y="10825923"/>
            <a:ext cx="2150057" cy="228460"/>
          </a:xfrm>
          <a:prstGeom prst="line">
            <a:avLst/>
          </a:prstGeom>
          <a:ln w="88900">
            <a:solidFill>
              <a:srgbClr val="000000"/>
            </a:solidFill>
            <a:miter lim="400000"/>
            <a:headEnd type="triangle"/>
          </a:ln>
        </p:spPr>
        <p:txBody>
          <a:bodyPr lIns="50800" tIns="50800" rIns="50800" bIns="50800" anchor="ctr"/>
          <a:lstStyle/>
          <a:p>
            <a:pPr/>
          </a:p>
        </p:txBody>
      </p:sp>
      <p:sp>
        <p:nvSpPr>
          <p:cNvPr id="1004" name="Line"/>
          <p:cNvSpPr/>
          <p:nvPr/>
        </p:nvSpPr>
        <p:spPr>
          <a:xfrm flipH="1" flipV="1">
            <a:off x="12668270" y="8936803"/>
            <a:ext cx="2152857" cy="340295"/>
          </a:xfrm>
          <a:prstGeom prst="line">
            <a:avLst/>
          </a:prstGeom>
          <a:ln w="88900">
            <a:solidFill>
              <a:srgbClr val="000000"/>
            </a:solidFill>
            <a:miter lim="400000"/>
            <a:headEnd type="triangle"/>
          </a:ln>
        </p:spPr>
        <p:txBody>
          <a:bodyPr lIns="50800" tIns="50800" rIns="50800" bIns="50800" anchor="ctr"/>
          <a:lstStyle/>
          <a:p>
            <a:pPr/>
          </a:p>
        </p:txBody>
      </p:sp>
      <p:sp>
        <p:nvSpPr>
          <p:cNvPr id="1005"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Negation curse:…"/>
          <p:cNvSpPr txBox="1"/>
          <p:nvPr>
            <p:ph type="body" idx="1"/>
          </p:nvPr>
        </p:nvSpPr>
        <p:spPr>
          <a:xfrm>
            <a:off x="1206500" y="4161314"/>
            <a:ext cx="21971000" cy="8420603"/>
          </a:xfrm>
          <a:prstGeom prst="rect">
            <a:avLst/>
          </a:prstGeom>
        </p:spPr>
        <p:txBody>
          <a:bodyPr/>
          <a:lstStyle/>
          <a:p>
            <a:pPr marL="698500" indent="-698500">
              <a:buSzPct val="123000"/>
              <a:buChar char="•"/>
              <a:defRPr b="1"/>
            </a:pPr>
            <a:r>
              <a:t>Negation curse:</a:t>
            </a:r>
          </a:p>
          <a:p>
            <a:pPr lvl="2" marL="1917700" indent="-698500">
              <a:buSzPct val="123000"/>
              <a:buChar char="•"/>
            </a:pPr>
            <a:r>
              <a:rPr b="1"/>
              <a:t>X</a:t>
            </a:r>
            <a:r>
              <a:t>: Leonardo is from USA</a:t>
            </a:r>
          </a:p>
          <a:p>
            <a:pPr lvl="2" marL="1917700" indent="-698500">
              <a:buSzPct val="123000"/>
              <a:buChar char="•"/>
            </a:pPr>
            <a:r>
              <a:rPr b="1"/>
              <a:t>not X</a:t>
            </a:r>
            <a:r>
              <a:t>: Leonardo is </a:t>
            </a:r>
            <a:r>
              <a:rPr u="sng"/>
              <a:t>not</a:t>
            </a:r>
            <a:r>
              <a:t> from USA</a:t>
            </a:r>
          </a:p>
          <a:p>
            <a:pPr lvl="2" marL="1917700" indent="-698500">
              <a:buSzPct val="123000"/>
              <a:buChar char="•"/>
            </a:pPr>
          </a:p>
          <a:p>
            <a:pPr marL="698500" indent="-698500">
              <a:buSzPct val="123000"/>
              <a:buChar char="•"/>
              <a:defRPr b="1"/>
            </a:pPr>
            <a:r>
              <a:t>Over-Ripple:</a:t>
            </a:r>
          </a:p>
          <a:p>
            <a:pPr lvl="2" marL="1917700" indent="-698500">
              <a:buSzPct val="123000"/>
              <a:buChar char="•"/>
            </a:pPr>
            <a:r>
              <a:rPr b="1"/>
              <a:t>X</a:t>
            </a:r>
            <a:r>
              <a:t>: Leonardo </a:t>
            </a:r>
            <a:r>
              <a:rPr u="sng"/>
              <a:t>is from</a:t>
            </a:r>
            <a:r>
              <a:t> USA</a:t>
            </a:r>
          </a:p>
          <a:p>
            <a:pPr lvl="2" marL="1917700" indent="-698500">
              <a:buSzPct val="123000"/>
              <a:buChar char="•"/>
            </a:pPr>
            <a14:m>
              <m:oMath>
                <m:r>
                  <a:rPr xmlns:a="http://schemas.openxmlformats.org/drawingml/2006/main" sz="6600" i="1">
                    <a:solidFill>
                      <a:srgbClr val="000000"/>
                    </a:solidFill>
                    <a:latin typeface="Cambria Math" panose="02040503050406030204" pitchFamily="18" charset="0"/>
                  </a:rPr>
                  <m:t>χ</m:t>
                </m:r>
              </m:oMath>
            </a14:m>
            <a:r>
              <a:t>: Leonardo </a:t>
            </a:r>
            <a:r>
              <a:rPr u="sng"/>
              <a:t>speaks</a:t>
            </a:r>
            <a:r>
              <a:t> USA</a:t>
            </a:r>
          </a:p>
        </p:txBody>
      </p:sp>
      <p:sp>
        <p:nvSpPr>
          <p:cNvPr id="1008" name="incompatible sentences postively align parameters"/>
          <p:cNvSpPr txBox="1"/>
          <p:nvPr>
            <p:ph type="body" idx="21"/>
          </p:nvPr>
        </p:nvSpPr>
        <p:spPr>
          <a:xfrm>
            <a:off x="1206500" y="2621468"/>
            <a:ext cx="21971000" cy="934779"/>
          </a:xfrm>
          <a:prstGeom prst="rect">
            <a:avLst/>
          </a:prstGeom>
          <a:extLst>
            <a:ext uri="{C572A759-6A51-4108-AA02-DFA0A04FC94B}">
              <ma14:wrappingTextBoxFlag xmlns:ma14="http://schemas.microsoft.com/office/mac/drawingml/2011/main" val="1"/>
            </a:ext>
          </a:extLst>
        </p:spPr>
        <p:txBody>
          <a:bodyPr/>
          <a:lstStyle/>
          <a:p>
            <a:pPr/>
            <a:r>
              <a:t>incompatible sentences postively align parameters</a:t>
            </a:r>
          </a:p>
        </p:txBody>
      </p:sp>
      <p:sp>
        <p:nvSpPr>
          <p:cNvPr id="1009" name="Knowledge Seems to Be Stored Messily"/>
          <p:cNvSpPr txBox="1"/>
          <p:nvPr>
            <p:ph type="title"/>
          </p:nvPr>
        </p:nvSpPr>
        <p:spPr>
          <a:prstGeom prst="rect">
            <a:avLst/>
          </a:prstGeom>
        </p:spPr>
        <p:txBody>
          <a:bodyPr/>
          <a:lstStyle/>
          <a:p>
            <a:pPr/>
            <a:r>
              <a:t>Knowledge Seems to Be Stored Messily</a:t>
            </a:r>
          </a:p>
        </p:txBody>
      </p:sp>
      <p:sp>
        <p:nvSpPr>
          <p:cNvPr id="1010" name="Qin, Jiaxin, et al. &quot;Why Does New Knowledge Create Messy Ripple Effects in LLMs?.&quot; Proceedings of the 2024 Conference on Empirical Methods in Natural Language Processing. 2024."/>
          <p:cNvSpPr txBox="1"/>
          <p:nvPr/>
        </p:nvSpPr>
        <p:spPr>
          <a:xfrm>
            <a:off x="2704871" y="13186984"/>
            <a:ext cx="189742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Qin, Jiaxin, et al. "Why Does New Knowledge Create Messy Ripple Effects in LLMs?." </a:t>
            </a:r>
            <a:r>
              <a:t>Proceedings of the 2024 Conference on Empirical Methods in Natural Language Processing</a:t>
            </a:r>
            <a:r>
              <a:t>. 2024.</a:t>
            </a:r>
            <a:endParaRPr sz="1200">
              <a:solidFill>
                <a:srgbClr val="000000"/>
              </a:solidFill>
              <a:latin typeface="Times Roman"/>
              <a:ea typeface="Times Roman"/>
              <a:cs typeface="Times Roman"/>
              <a:sym typeface="Times Roman"/>
            </a:endParaRPr>
          </a:p>
        </p:txBody>
      </p:sp>
      <p:sp>
        <p:nvSpPr>
          <p:cNvPr id="1011"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0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007">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007">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0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07">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007">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00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0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Cross-Lingual Barrier:…"/>
          <p:cNvSpPr txBox="1"/>
          <p:nvPr>
            <p:ph type="body" idx="1"/>
          </p:nvPr>
        </p:nvSpPr>
        <p:spPr>
          <a:xfrm>
            <a:off x="1206500" y="3698856"/>
            <a:ext cx="21971000" cy="9345519"/>
          </a:xfrm>
          <a:prstGeom prst="rect">
            <a:avLst/>
          </a:prstGeom>
        </p:spPr>
        <p:txBody>
          <a:bodyPr/>
          <a:lstStyle/>
          <a:p>
            <a:pPr marL="698500" indent="-698500">
              <a:buSzPct val="123000"/>
              <a:buChar char="•"/>
            </a:pPr>
            <a:r>
              <a:rPr b="1"/>
              <a:t>Cross-Lingual Barrier</a:t>
            </a:r>
            <a:r>
              <a:t>:</a:t>
            </a:r>
          </a:p>
          <a:p>
            <a:pPr lvl="2" marL="1917700" indent="-698500">
              <a:buSzPct val="123000"/>
              <a:buChar char="•"/>
            </a:pPr>
            <a:r>
              <a:t>Leonardo is from USA</a:t>
            </a:r>
          </a:p>
          <a:p>
            <a:pPr lvl="2" marL="1917700" indent="-698500">
              <a:buSzPct val="123000"/>
              <a:buChar char="•"/>
            </a:pPr>
            <a:r>
              <a:t>莱昂纳多来自美国 (same meaning)</a:t>
            </a:r>
          </a:p>
          <a:p>
            <a:pPr lvl="2" marL="1917700" indent="-698500">
              <a:buSzPct val="123000"/>
              <a:buChar char="•"/>
            </a:pPr>
          </a:p>
          <a:p>
            <a:pPr marL="698500" indent="-698500">
              <a:buSzPct val="123000"/>
              <a:buChar char="•"/>
            </a:pPr>
            <a:r>
              <a:rPr b="1"/>
              <a:t>Logical Distance Barrier</a:t>
            </a:r>
            <a:r>
              <a:t>:</a:t>
            </a:r>
          </a:p>
          <a:p>
            <a:pPr lvl="2" marL="1917700" indent="-698500">
              <a:buSzPct val="123000"/>
              <a:buChar char="•"/>
            </a:pPr>
            <a:r>
              <a:t>Leonardo is from USA</a:t>
            </a:r>
          </a:p>
          <a:p>
            <a:pPr lvl="2" marL="1917700" indent="-698500">
              <a:buSzPct val="123000"/>
              <a:buChar char="•"/>
            </a:pPr>
            <a:r>
              <a:t>The </a:t>
            </a:r>
            <a:r>
              <a:rPr u="sng"/>
              <a:t>highest building</a:t>
            </a:r>
            <a:r>
              <a:t> in </a:t>
            </a:r>
            <a:r>
              <a:rPr u="sng"/>
              <a:t>the capital of</a:t>
            </a:r>
            <a:r>
              <a:t> Leonardo</a:t>
            </a:r>
            <a:r>
              <a:rPr u="sng"/>
              <a:t>’s homeland</a:t>
            </a:r>
            <a:r>
              <a:t> is Washington Monument </a:t>
            </a:r>
            <a:r>
              <a:rPr>
                <a:solidFill>
                  <a:srgbClr val="929292"/>
                </a:solidFill>
              </a:rPr>
              <a:t>(3 logical steps from above)</a:t>
            </a:r>
          </a:p>
        </p:txBody>
      </p:sp>
      <p:sp>
        <p:nvSpPr>
          <p:cNvPr id="1014" name="similar sentences with low parameter overla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similar sentences with low parameter overlap</a:t>
            </a:r>
          </a:p>
        </p:txBody>
      </p:sp>
      <p:sp>
        <p:nvSpPr>
          <p:cNvPr id="1015" name="Knowledge Seems to Be Stored Messily"/>
          <p:cNvSpPr txBox="1"/>
          <p:nvPr>
            <p:ph type="title"/>
          </p:nvPr>
        </p:nvSpPr>
        <p:spPr>
          <a:prstGeom prst="rect">
            <a:avLst/>
          </a:prstGeom>
        </p:spPr>
        <p:txBody>
          <a:bodyPr/>
          <a:lstStyle/>
          <a:p>
            <a:pPr/>
            <a:r>
              <a:t>Knowledge Seems to Be Stored Messily</a:t>
            </a:r>
          </a:p>
        </p:txBody>
      </p:sp>
      <p:sp>
        <p:nvSpPr>
          <p:cNvPr id="1016" name="Qin, Jiaxin, et al. &quot;Why Does New Knowledge Create Messy Ripple Effects in LLMs?.&quot; Proceedings of the 2024 Conference on Empirical Methods in Natural Language Processing. 2024."/>
          <p:cNvSpPr txBox="1"/>
          <p:nvPr/>
        </p:nvSpPr>
        <p:spPr>
          <a:xfrm>
            <a:off x="2704871" y="13186984"/>
            <a:ext cx="189742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Qin, Jiaxin, et al. "Why Does New Knowledge Create Messy Ripple Effects in LLMs?." </a:t>
            </a:r>
            <a:r>
              <a:t>Proceedings of the 2024 Conference on Empirical Methods in Natural Language Processing</a:t>
            </a:r>
            <a:r>
              <a:t>. 2024.</a:t>
            </a:r>
            <a:endParaRPr sz="1200">
              <a:solidFill>
                <a:srgbClr val="000000"/>
              </a:solidFill>
              <a:latin typeface="Times Roman"/>
              <a:ea typeface="Times Roman"/>
              <a:cs typeface="Times Roman"/>
              <a:sym typeface="Times Roman"/>
            </a:endParaRPr>
          </a:p>
        </p:txBody>
      </p:sp>
      <p:sp>
        <p:nvSpPr>
          <p:cNvPr id="1017"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1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01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01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0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13">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013">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0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1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an We Systematically Describe How LMs Behave?"/>
          <p:cNvSpPr txBox="1"/>
          <p:nvPr>
            <p:ph type="title"/>
          </p:nvPr>
        </p:nvSpPr>
        <p:spPr>
          <a:xfrm>
            <a:off x="1206500" y="462015"/>
            <a:ext cx="21971000" cy="2663852"/>
          </a:xfrm>
          <a:prstGeom prst="rect">
            <a:avLst/>
          </a:prstGeom>
        </p:spPr>
        <p:txBody>
          <a:bodyPr/>
          <a:lstStyle/>
          <a:p>
            <a:pPr/>
            <a:r>
              <a:t>Can We Systematically Describe How LMs Behave?</a:t>
            </a:r>
          </a:p>
        </p:txBody>
      </p:sp>
      <p:sp>
        <p:nvSpPr>
          <p:cNvPr id="190" name="What causes their shortcomings, and how can we address them?"/>
          <p:cNvSpPr/>
          <p:nvPr/>
        </p:nvSpPr>
        <p:spPr>
          <a:xfrm>
            <a:off x="15271415" y="10193860"/>
            <a:ext cx="5961460" cy="3207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08" y="3258"/>
                </a:lnTo>
                <a:lnTo>
                  <a:pt x="1208" y="20446"/>
                </a:lnTo>
                <a:cubicBezTo>
                  <a:pt x="1208" y="21083"/>
                  <a:pt x="1486" y="21600"/>
                  <a:pt x="1829" y="21600"/>
                </a:cubicBezTo>
                <a:lnTo>
                  <a:pt x="20979" y="21600"/>
                </a:lnTo>
                <a:cubicBezTo>
                  <a:pt x="21322" y="21600"/>
                  <a:pt x="21600" y="21083"/>
                  <a:pt x="21600" y="20446"/>
                </a:cubicBezTo>
                <a:lnTo>
                  <a:pt x="21600" y="2194"/>
                </a:lnTo>
                <a:cubicBezTo>
                  <a:pt x="21600" y="1556"/>
                  <a:pt x="21322" y="1040"/>
                  <a:pt x="20979" y="1040"/>
                </a:cubicBezTo>
                <a:lnTo>
                  <a:pt x="3087" y="1040"/>
                </a:lnTo>
                <a:lnTo>
                  <a:pt x="0" y="0"/>
                </a:lnTo>
                <a:close/>
              </a:path>
            </a:pathLst>
          </a:cu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What causes their shortcomings, and how can we address them?</a:t>
            </a:r>
          </a:p>
        </p:txBody>
      </p:sp>
      <p:sp>
        <p:nvSpPr>
          <p:cNvPr id="191" name="Robot"/>
          <p:cNvSpPr/>
          <p:nvPr/>
        </p:nvSpPr>
        <p:spPr>
          <a:xfrm>
            <a:off x="9501822" y="4171520"/>
            <a:ext cx="5380357" cy="8040124"/>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1143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2" name="Pill"/>
          <p:cNvSpPr/>
          <p:nvPr/>
        </p:nvSpPr>
        <p:spPr>
          <a:xfrm rot="18100161">
            <a:off x="15417200" y="8987196"/>
            <a:ext cx="1571860" cy="703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3" name="Pill"/>
          <p:cNvSpPr/>
          <p:nvPr/>
        </p:nvSpPr>
        <p:spPr>
          <a:xfrm rot="10800000">
            <a:off x="16455840" y="9363242"/>
            <a:ext cx="1571861" cy="703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4" name="How do LMs reason and utilize knowledge?"/>
          <p:cNvSpPr/>
          <p:nvPr/>
        </p:nvSpPr>
        <p:spPr>
          <a:xfrm>
            <a:off x="3313790" y="11109533"/>
            <a:ext cx="5782470" cy="2257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736" y="2597"/>
                </a:lnTo>
                <a:lnTo>
                  <a:pt x="640" y="2597"/>
                </a:lnTo>
                <a:cubicBezTo>
                  <a:pt x="287" y="2597"/>
                  <a:pt x="0" y="3331"/>
                  <a:pt x="0" y="4237"/>
                </a:cubicBezTo>
                <a:lnTo>
                  <a:pt x="0" y="19960"/>
                </a:lnTo>
                <a:cubicBezTo>
                  <a:pt x="0" y="20866"/>
                  <a:pt x="287" y="21600"/>
                  <a:pt x="640" y="21600"/>
                </a:cubicBezTo>
                <a:lnTo>
                  <a:pt x="19410" y="21600"/>
                </a:lnTo>
                <a:cubicBezTo>
                  <a:pt x="19764" y="21600"/>
                  <a:pt x="20052" y="20866"/>
                  <a:pt x="20052" y="19960"/>
                </a:cubicBezTo>
                <a:lnTo>
                  <a:pt x="20052" y="5593"/>
                </a:lnTo>
                <a:lnTo>
                  <a:pt x="21600" y="0"/>
                </a:lnTo>
                <a:close/>
              </a:path>
            </a:pathLst>
          </a:custGeom>
          <a:ln w="63500">
            <a:solidFill>
              <a:schemeClr val="accent6"/>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How do LMs reason and utilize knowledge?</a:t>
            </a:r>
          </a:p>
        </p:txBody>
      </p:sp>
      <p:sp>
        <p:nvSpPr>
          <p:cNvPr id="195" name="Open Book"/>
          <p:cNvSpPr/>
          <p:nvPr/>
        </p:nvSpPr>
        <p:spPr>
          <a:xfrm>
            <a:off x="7279290" y="984603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6" name="Can we systematically predict and enhance their intelligence?"/>
          <p:cNvSpPr/>
          <p:nvPr/>
        </p:nvSpPr>
        <p:spPr>
          <a:xfrm>
            <a:off x="15004098" y="3040979"/>
            <a:ext cx="6189266" cy="2605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23" y="0"/>
                </a:moveTo>
                <a:cubicBezTo>
                  <a:pt x="1992" y="0"/>
                  <a:pt x="1724" y="636"/>
                  <a:pt x="1724" y="1422"/>
                </a:cubicBezTo>
                <a:lnTo>
                  <a:pt x="1724" y="16309"/>
                </a:lnTo>
                <a:lnTo>
                  <a:pt x="0" y="21600"/>
                </a:lnTo>
                <a:lnTo>
                  <a:pt x="2862" y="18833"/>
                </a:lnTo>
                <a:lnTo>
                  <a:pt x="21002" y="18833"/>
                </a:lnTo>
                <a:cubicBezTo>
                  <a:pt x="21332" y="18833"/>
                  <a:pt x="21600" y="18193"/>
                  <a:pt x="21600" y="17408"/>
                </a:cubicBezTo>
                <a:lnTo>
                  <a:pt x="21600" y="1422"/>
                </a:lnTo>
                <a:cubicBezTo>
                  <a:pt x="21600" y="636"/>
                  <a:pt x="21332" y="0"/>
                  <a:pt x="21002" y="0"/>
                </a:cubicBezTo>
                <a:lnTo>
                  <a:pt x="2323" y="0"/>
                </a:lnTo>
                <a:close/>
              </a:path>
            </a:pathLst>
          </a:custGeom>
          <a:ln w="63500">
            <a:solidFill>
              <a:schemeClr val="accent1">
                <a:lumOff val="16847"/>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Can we systematically predict and enhance their intelligence?</a:t>
            </a:r>
          </a:p>
        </p:txBody>
      </p:sp>
      <p:sp>
        <p:nvSpPr>
          <p:cNvPr id="197" name="Line Graph"/>
          <p:cNvSpPr/>
          <p:nvPr/>
        </p:nvSpPr>
        <p:spPr>
          <a:xfrm>
            <a:off x="17688639" y="5578890"/>
            <a:ext cx="1933765" cy="1928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8" name="How do their components function?"/>
          <p:cNvSpPr/>
          <p:nvPr/>
        </p:nvSpPr>
        <p:spPr>
          <a:xfrm>
            <a:off x="3311051" y="3093361"/>
            <a:ext cx="5787629" cy="2520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0" y="0"/>
                </a:moveTo>
                <a:cubicBezTo>
                  <a:pt x="286" y="0"/>
                  <a:pt x="0" y="658"/>
                  <a:pt x="0" y="1469"/>
                </a:cubicBezTo>
                <a:lnTo>
                  <a:pt x="0" y="18209"/>
                </a:lnTo>
                <a:cubicBezTo>
                  <a:pt x="0" y="19020"/>
                  <a:pt x="286" y="19678"/>
                  <a:pt x="640" y="19678"/>
                </a:cubicBezTo>
                <a:lnTo>
                  <a:pt x="18577" y="19678"/>
                </a:lnTo>
                <a:lnTo>
                  <a:pt x="21600" y="21600"/>
                </a:lnTo>
                <a:lnTo>
                  <a:pt x="20034" y="16984"/>
                </a:lnTo>
                <a:lnTo>
                  <a:pt x="20034" y="1469"/>
                </a:lnTo>
                <a:cubicBezTo>
                  <a:pt x="20034" y="658"/>
                  <a:pt x="19747" y="0"/>
                  <a:pt x="19393" y="0"/>
                </a:cubicBezTo>
                <a:lnTo>
                  <a:pt x="640" y="0"/>
                </a:lnTo>
                <a:close/>
              </a:path>
            </a:pathLst>
          </a:custGeom>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How do their components function?</a:t>
            </a:r>
          </a:p>
        </p:txBody>
      </p:sp>
      <p:sp>
        <p:nvSpPr>
          <p:cNvPr id="199" name="Heart"/>
          <p:cNvSpPr/>
          <p:nvPr/>
        </p:nvSpPr>
        <p:spPr>
          <a:xfrm>
            <a:off x="4314538" y="6316585"/>
            <a:ext cx="964235" cy="1428751"/>
          </a:xfrm>
          <a:custGeom>
            <a:avLst/>
            <a:gdLst/>
            <a:ahLst/>
            <a:cxnLst>
              <a:cxn ang="0">
                <a:pos x="wd2" y="hd2"/>
              </a:cxn>
              <a:cxn ang="5400000">
                <a:pos x="wd2" y="hd2"/>
              </a:cxn>
              <a:cxn ang="10800000">
                <a:pos x="wd2" y="hd2"/>
              </a:cxn>
              <a:cxn ang="16200000">
                <a:pos x="wd2" y="hd2"/>
              </a:cxn>
            </a:cxnLst>
            <a:rect l="0" t="0" r="r" b="b"/>
            <a:pathLst>
              <a:path w="21599" h="21095" fill="norm" stroke="1"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0" name="Stomach"/>
          <p:cNvSpPr/>
          <p:nvPr/>
        </p:nvSpPr>
        <p:spPr>
          <a:xfrm>
            <a:off x="5253598" y="6709078"/>
            <a:ext cx="1402339" cy="1371370"/>
          </a:xfrm>
          <a:custGeom>
            <a:avLst/>
            <a:gdLst/>
            <a:ahLst/>
            <a:cxnLst>
              <a:cxn ang="0">
                <a:pos x="wd2" y="hd2"/>
              </a:cxn>
              <a:cxn ang="5400000">
                <a:pos x="wd2" y="hd2"/>
              </a:cxn>
              <a:cxn ang="10800000">
                <a:pos x="wd2" y="hd2"/>
              </a:cxn>
              <a:cxn ang="16200000">
                <a:pos x="wd2" y="hd2"/>
              </a:cxn>
            </a:cxnLst>
            <a:rect l="0" t="0" r="r" b="b"/>
            <a:pathLst>
              <a:path w="18902" h="19288" fill="norm" stroke="1" extrusionOk="0">
                <a:moveTo>
                  <a:pt x="8753" y="0"/>
                </a:moveTo>
                <a:cubicBezTo>
                  <a:pt x="8290" y="0"/>
                  <a:pt x="7827" y="175"/>
                  <a:pt x="7827" y="525"/>
                </a:cubicBezTo>
                <a:cubicBezTo>
                  <a:pt x="7827" y="3735"/>
                  <a:pt x="9252" y="5310"/>
                  <a:pt x="10596" y="5972"/>
                </a:cubicBezTo>
                <a:cubicBezTo>
                  <a:pt x="10495" y="6392"/>
                  <a:pt x="10413" y="6847"/>
                  <a:pt x="10353" y="7344"/>
                </a:cubicBezTo>
                <a:cubicBezTo>
                  <a:pt x="9781" y="12059"/>
                  <a:pt x="8753" y="12304"/>
                  <a:pt x="7879" y="12358"/>
                </a:cubicBezTo>
                <a:cubicBezTo>
                  <a:pt x="7186" y="11758"/>
                  <a:pt x="6137" y="11379"/>
                  <a:pt x="5001" y="12095"/>
                </a:cubicBezTo>
                <a:cubicBezTo>
                  <a:pt x="4626" y="11992"/>
                  <a:pt x="4203" y="11946"/>
                  <a:pt x="3730" y="11986"/>
                </a:cubicBezTo>
                <a:cubicBezTo>
                  <a:pt x="2641" y="12077"/>
                  <a:pt x="1764" y="12538"/>
                  <a:pt x="1122" y="13355"/>
                </a:cubicBezTo>
                <a:cubicBezTo>
                  <a:pt x="-146" y="14968"/>
                  <a:pt x="-73" y="17541"/>
                  <a:pt x="84" y="18931"/>
                </a:cubicBezTo>
                <a:cubicBezTo>
                  <a:pt x="141" y="19558"/>
                  <a:pt x="1988" y="19281"/>
                  <a:pt x="1924" y="18705"/>
                </a:cubicBezTo>
                <a:cubicBezTo>
                  <a:pt x="1719" y="16885"/>
                  <a:pt x="1954" y="15342"/>
                  <a:pt x="2554" y="14579"/>
                </a:cubicBezTo>
                <a:cubicBezTo>
                  <a:pt x="2851" y="14201"/>
                  <a:pt x="3253" y="13985"/>
                  <a:pt x="3780" y="13921"/>
                </a:cubicBezTo>
                <a:cubicBezTo>
                  <a:pt x="3477" y="17288"/>
                  <a:pt x="10841" y="21600"/>
                  <a:pt x="15438" y="15389"/>
                </a:cubicBezTo>
                <a:cubicBezTo>
                  <a:pt x="21454" y="7260"/>
                  <a:pt x="18416" y="2318"/>
                  <a:pt x="15438" y="1652"/>
                </a:cubicBezTo>
                <a:cubicBezTo>
                  <a:pt x="14372" y="1414"/>
                  <a:pt x="12442" y="1819"/>
                  <a:pt x="11256" y="4137"/>
                </a:cubicBezTo>
                <a:cubicBezTo>
                  <a:pt x="10549" y="3724"/>
                  <a:pt x="9679" y="2761"/>
                  <a:pt x="9679" y="525"/>
                </a:cubicBezTo>
                <a:cubicBezTo>
                  <a:pt x="9679" y="175"/>
                  <a:pt x="9216" y="0"/>
                  <a:pt x="8753"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1" name="Brain"/>
          <p:cNvSpPr/>
          <p:nvPr/>
        </p:nvSpPr>
        <p:spPr>
          <a:xfrm>
            <a:off x="5214174" y="5564123"/>
            <a:ext cx="1481186" cy="1136385"/>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2" name="Foot"/>
          <p:cNvSpPr/>
          <p:nvPr/>
        </p:nvSpPr>
        <p:spPr>
          <a:xfrm>
            <a:off x="5335633" y="8220391"/>
            <a:ext cx="1238269" cy="944721"/>
          </a:xfrm>
          <a:custGeom>
            <a:avLst/>
            <a:gdLst/>
            <a:ahLst/>
            <a:cxnLst>
              <a:cxn ang="0">
                <a:pos x="wd2" y="hd2"/>
              </a:cxn>
              <a:cxn ang="5400000">
                <a:pos x="wd2" y="hd2"/>
              </a:cxn>
              <a:cxn ang="10800000">
                <a:pos x="wd2" y="hd2"/>
              </a:cxn>
              <a:cxn ang="16200000">
                <a:pos x="wd2" y="hd2"/>
              </a:cxn>
            </a:cxnLst>
            <a:rect l="0" t="0" r="r" b="b"/>
            <a:pathLst>
              <a:path w="21218" h="21600" fill="norm" stroke="1" extrusionOk="0">
                <a:moveTo>
                  <a:pt x="931" y="0"/>
                </a:moveTo>
                <a:cubicBezTo>
                  <a:pt x="931" y="0"/>
                  <a:pt x="1300" y="9242"/>
                  <a:pt x="1054" y="11433"/>
                </a:cubicBezTo>
                <a:cubicBezTo>
                  <a:pt x="807" y="13625"/>
                  <a:pt x="0" y="16274"/>
                  <a:pt x="0" y="17589"/>
                </a:cubicBezTo>
                <a:cubicBezTo>
                  <a:pt x="0" y="18904"/>
                  <a:pt x="206" y="21600"/>
                  <a:pt x="2873" y="21600"/>
                </a:cubicBezTo>
                <a:cubicBezTo>
                  <a:pt x="5431" y="21600"/>
                  <a:pt x="5944" y="19614"/>
                  <a:pt x="8758" y="20426"/>
                </a:cubicBezTo>
                <a:cubicBezTo>
                  <a:pt x="11449" y="21202"/>
                  <a:pt x="12478" y="21600"/>
                  <a:pt x="14614" y="21600"/>
                </a:cubicBezTo>
                <a:cubicBezTo>
                  <a:pt x="15671" y="21600"/>
                  <a:pt x="16755" y="20917"/>
                  <a:pt x="17302" y="20917"/>
                </a:cubicBezTo>
                <a:cubicBezTo>
                  <a:pt x="17862" y="20917"/>
                  <a:pt x="18585" y="21600"/>
                  <a:pt x="19406" y="21600"/>
                </a:cubicBezTo>
                <a:cubicBezTo>
                  <a:pt x="20841" y="21600"/>
                  <a:pt x="21600" y="20223"/>
                  <a:pt x="21025" y="18743"/>
                </a:cubicBezTo>
                <a:cubicBezTo>
                  <a:pt x="20081" y="18634"/>
                  <a:pt x="19573" y="18580"/>
                  <a:pt x="19573" y="18580"/>
                </a:cubicBezTo>
                <a:cubicBezTo>
                  <a:pt x="19573" y="18580"/>
                  <a:pt x="19559" y="17972"/>
                  <a:pt x="18637" y="17865"/>
                </a:cubicBezTo>
                <a:cubicBezTo>
                  <a:pt x="17570" y="17742"/>
                  <a:pt x="16685" y="17296"/>
                  <a:pt x="15827" y="16782"/>
                </a:cubicBezTo>
                <a:cubicBezTo>
                  <a:pt x="14666" y="16086"/>
                  <a:pt x="13680" y="14301"/>
                  <a:pt x="9550" y="12070"/>
                </a:cubicBezTo>
                <a:cubicBezTo>
                  <a:pt x="7580" y="11122"/>
                  <a:pt x="6854" y="9155"/>
                  <a:pt x="7788" y="0"/>
                </a:cubicBezTo>
                <a:cubicBezTo>
                  <a:pt x="6023" y="0"/>
                  <a:pt x="931" y="0"/>
                  <a:pt x="931"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3" name="Hand"/>
          <p:cNvSpPr/>
          <p:nvPr/>
        </p:nvSpPr>
        <p:spPr>
          <a:xfrm rot="16200000">
            <a:off x="3978575" y="7672140"/>
            <a:ext cx="944721" cy="1359021"/>
          </a:xfrm>
          <a:custGeom>
            <a:avLst/>
            <a:gdLst/>
            <a:ahLst/>
            <a:cxnLst>
              <a:cxn ang="0">
                <a:pos x="wd2" y="hd2"/>
              </a:cxn>
              <a:cxn ang="5400000">
                <a:pos x="wd2" y="hd2"/>
              </a:cxn>
              <a:cxn ang="10800000">
                <a:pos x="wd2" y="hd2"/>
              </a:cxn>
              <a:cxn ang="16200000">
                <a:pos x="wd2" y="hd2"/>
              </a:cxn>
            </a:cxnLst>
            <a:rect l="0" t="0" r="r" b="b"/>
            <a:pathLst>
              <a:path w="21054" h="21598" fill="norm" stroke="1" extrusionOk="0">
                <a:moveTo>
                  <a:pt x="9241" y="0"/>
                </a:moveTo>
                <a:cubicBezTo>
                  <a:pt x="8623" y="3"/>
                  <a:pt x="8010" y="322"/>
                  <a:pt x="8004" y="946"/>
                </a:cubicBezTo>
                <a:cubicBezTo>
                  <a:pt x="7999" y="1470"/>
                  <a:pt x="7929" y="8910"/>
                  <a:pt x="7929" y="8910"/>
                </a:cubicBezTo>
                <a:cubicBezTo>
                  <a:pt x="7929" y="8910"/>
                  <a:pt x="7499" y="8974"/>
                  <a:pt x="7399" y="8974"/>
                </a:cubicBezTo>
                <a:cubicBezTo>
                  <a:pt x="7399" y="8974"/>
                  <a:pt x="5801" y="2575"/>
                  <a:pt x="5675" y="1884"/>
                </a:cubicBezTo>
                <a:cubicBezTo>
                  <a:pt x="5460" y="700"/>
                  <a:pt x="3262" y="854"/>
                  <a:pt x="3420" y="2122"/>
                </a:cubicBezTo>
                <a:cubicBezTo>
                  <a:pt x="3487" y="2667"/>
                  <a:pt x="4637" y="9621"/>
                  <a:pt x="4637" y="9621"/>
                </a:cubicBezTo>
                <a:lnTo>
                  <a:pt x="4100" y="9812"/>
                </a:lnTo>
                <a:cubicBezTo>
                  <a:pt x="4100" y="9812"/>
                  <a:pt x="2546" y="6213"/>
                  <a:pt x="2124" y="5128"/>
                </a:cubicBezTo>
                <a:cubicBezTo>
                  <a:pt x="1683" y="3995"/>
                  <a:pt x="-325" y="4416"/>
                  <a:pt x="45" y="5576"/>
                </a:cubicBezTo>
                <a:cubicBezTo>
                  <a:pt x="204" y="6073"/>
                  <a:pt x="930" y="9056"/>
                  <a:pt x="1691" y="11289"/>
                </a:cubicBezTo>
                <a:cubicBezTo>
                  <a:pt x="1612" y="16115"/>
                  <a:pt x="3291" y="17160"/>
                  <a:pt x="3675" y="19027"/>
                </a:cubicBezTo>
                <a:cubicBezTo>
                  <a:pt x="3899" y="20117"/>
                  <a:pt x="3791" y="21598"/>
                  <a:pt x="3791" y="21598"/>
                </a:cubicBezTo>
                <a:lnTo>
                  <a:pt x="13296" y="21598"/>
                </a:lnTo>
                <a:cubicBezTo>
                  <a:pt x="13296" y="18355"/>
                  <a:pt x="17266" y="16479"/>
                  <a:pt x="18181" y="15015"/>
                </a:cubicBezTo>
                <a:cubicBezTo>
                  <a:pt x="18213" y="14964"/>
                  <a:pt x="19620" y="12585"/>
                  <a:pt x="20198" y="11608"/>
                </a:cubicBezTo>
                <a:cubicBezTo>
                  <a:pt x="20356" y="11341"/>
                  <a:pt x="20444" y="11057"/>
                  <a:pt x="20458" y="10768"/>
                </a:cubicBezTo>
                <a:cubicBezTo>
                  <a:pt x="20485" y="10213"/>
                  <a:pt x="20558" y="9282"/>
                  <a:pt x="20735" y="9028"/>
                </a:cubicBezTo>
                <a:cubicBezTo>
                  <a:pt x="21275" y="8248"/>
                  <a:pt x="21229" y="7659"/>
                  <a:pt x="19813" y="7927"/>
                </a:cubicBezTo>
                <a:cubicBezTo>
                  <a:pt x="18121" y="8247"/>
                  <a:pt x="17427" y="10409"/>
                  <a:pt x="17427" y="10409"/>
                </a:cubicBezTo>
                <a:lnTo>
                  <a:pt x="16041" y="12125"/>
                </a:lnTo>
                <a:lnTo>
                  <a:pt x="15280" y="12313"/>
                </a:lnTo>
                <a:lnTo>
                  <a:pt x="14521" y="9417"/>
                </a:lnTo>
                <a:cubicBezTo>
                  <a:pt x="14521" y="9417"/>
                  <a:pt x="14899" y="2984"/>
                  <a:pt x="15008" y="1961"/>
                </a:cubicBezTo>
                <a:cubicBezTo>
                  <a:pt x="15120" y="912"/>
                  <a:pt x="13017" y="708"/>
                  <a:pt x="12778" y="1791"/>
                </a:cubicBezTo>
                <a:cubicBezTo>
                  <a:pt x="12639" y="2422"/>
                  <a:pt x="11563" y="7848"/>
                  <a:pt x="11333" y="8824"/>
                </a:cubicBezTo>
                <a:lnTo>
                  <a:pt x="10797" y="8800"/>
                </a:lnTo>
                <a:cubicBezTo>
                  <a:pt x="10797" y="8800"/>
                  <a:pt x="10538" y="1503"/>
                  <a:pt x="10513" y="956"/>
                </a:cubicBezTo>
                <a:cubicBezTo>
                  <a:pt x="10483" y="313"/>
                  <a:pt x="9859" y="-2"/>
                  <a:pt x="9241"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98"/>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20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99"/>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20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203"/>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2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194"/>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13"/>
      <p:bldP build="whole" bldLvl="1" animBg="1" rev="0" advAuto="0" spid="194" grpId="12"/>
      <p:bldP build="whole" bldLvl="1" animBg="1" rev="0" advAuto="0" spid="203" grpId="10"/>
      <p:bldP build="whole" bldLvl="1" animBg="1" rev="0" advAuto="0" spid="198" grpId="6"/>
      <p:bldP build="whole" bldLvl="1" animBg="1" rev="0" advAuto="0" spid="196" grpId="1"/>
      <p:bldP build="whole" bldLvl="1" animBg="1" rev="0" advAuto="0" spid="193" grpId="5"/>
      <p:bldP build="whole" bldLvl="1" animBg="1" rev="0" advAuto="0" spid="200" grpId="9"/>
      <p:bldP build="whole" bldLvl="1" animBg="1" rev="0" advAuto="0" spid="192" grpId="4"/>
      <p:bldP build="whole" bldLvl="1" animBg="1" rev="0" advAuto="0" spid="201" grpId="7"/>
      <p:bldP build="whole" bldLvl="1" animBg="1" rev="0" advAuto="0" spid="199" grpId="8"/>
      <p:bldP build="whole" bldLvl="1" animBg="1" rev="0" advAuto="0" spid="202" grpId="11"/>
      <p:bldP build="whole" bldLvl="1" animBg="1" rev="0" advAuto="0" spid="190" grpId="3"/>
      <p:bldP build="whole" bldLvl="1" animBg="1" rev="0" advAuto="0" spid="197"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Curse of Reversals / Inverse-Searches"/>
          <p:cNvSpPr txBox="1"/>
          <p:nvPr>
            <p:ph type="title"/>
          </p:nvPr>
        </p:nvSpPr>
        <p:spPr>
          <a:prstGeom prst="rect">
            <a:avLst/>
          </a:prstGeom>
        </p:spPr>
        <p:txBody>
          <a:bodyPr/>
          <a:lstStyle/>
          <a:p>
            <a:pPr/>
            <a:r>
              <a:t>Curse of Reversals / Inverse-Searches</a:t>
            </a:r>
          </a:p>
        </p:txBody>
      </p:sp>
      <p:sp>
        <p:nvSpPr>
          <p:cNvPr id="1020" name="Berglund, Lukas, et al. &quot;The Reversal Curse: LLMs trained on “A is B” fail to learn “B is A”.&quot; The Twelfth International Conference on Learning Representations.…"/>
          <p:cNvSpPr txBox="1"/>
          <p:nvPr/>
        </p:nvSpPr>
        <p:spPr>
          <a:xfrm>
            <a:off x="1088179" y="12929329"/>
            <a:ext cx="17931613"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Berglund, Lukas, et al. "The Reversal Curse: LLMs trained on “A is B” fail to learn “B is A”." The Twelfth International Conference on Learning Representations.</a:t>
            </a:r>
          </a:p>
          <a:p>
            <a:pPr>
              <a:lnSpc>
                <a:spcPct val="100000"/>
              </a:lnSpc>
              <a:spcBef>
                <a:spcPts val="0"/>
              </a:spcBef>
              <a:defRPr sz="1800">
                <a:solidFill>
                  <a:srgbClr val="5E5E5E"/>
                </a:solidFill>
              </a:defRPr>
            </a:pPr>
            <a:r>
              <a:t>Allen-Zhu, Zeyuan, and Yuanzhi Li. "Physics of Language Models: Part 3.2, Knowledge Manipulation." In The Thirteenth International Conference on Learning Representations.</a:t>
            </a:r>
          </a:p>
        </p:txBody>
      </p:sp>
      <p:sp>
        <p:nvSpPr>
          <p:cNvPr id="1021" name="Training: After learning on data “A is B”.…"/>
          <p:cNvSpPr txBox="1"/>
          <p:nvPr/>
        </p:nvSpPr>
        <p:spPr>
          <a:xfrm>
            <a:off x="1207716" y="2808704"/>
            <a:ext cx="19190341" cy="3556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Training</a:t>
            </a:r>
            <a:r>
              <a:t>: After learning on data “</a:t>
            </a:r>
            <a:r>
              <a:rPr b="1"/>
              <a:t>A</a:t>
            </a:r>
            <a:r>
              <a:t> is </a:t>
            </a:r>
            <a:r>
              <a:rPr i="1"/>
              <a:t>B</a:t>
            </a:r>
            <a:r>
              <a:t>”.</a:t>
            </a:r>
          </a:p>
          <a:p>
            <a:pPr>
              <a:defRPr>
                <a:solidFill>
                  <a:schemeClr val="accent1">
                    <a:hueOff val="114395"/>
                    <a:lumOff val="-24975"/>
                  </a:schemeClr>
                </a:solidFill>
              </a:defRPr>
            </a:pPr>
            <a:r>
              <a:t>✓ </a:t>
            </a:r>
            <a:r>
              <a:rPr b="1"/>
              <a:t>Forward inference</a:t>
            </a:r>
            <a:r>
              <a:t>: LMs can successfully answer “</a:t>
            </a:r>
            <a:r>
              <a:rPr b="1"/>
              <a:t>A</a:t>
            </a:r>
            <a:r>
              <a:t> is [ ? ]” </a:t>
            </a:r>
            <a14:m>
              <m:oMath>
                <m:r>
                  <a:rPr xmlns:a="http://schemas.openxmlformats.org/drawingml/2006/main" sz="5750" i="1">
                    <a:solidFill>
                      <a:srgbClr val="004C7F"/>
                    </a:solidFill>
                    <a:latin typeface="Cambria Math" panose="02040503050406030204" pitchFamily="18" charset="0"/>
                  </a:rPr>
                  <m:t>→</m:t>
                </m:r>
              </m:oMath>
            </a14:m>
            <a:r>
              <a:t> “</a:t>
            </a:r>
            <a:r>
              <a:rPr i="1"/>
              <a:t>B</a:t>
            </a:r>
            <a:r>
              <a:t>”</a:t>
            </a:r>
          </a:p>
          <a:p>
            <a:pPr>
              <a:defRPr>
                <a:solidFill>
                  <a:schemeClr val="accent5">
                    <a:lumOff val="-29866"/>
                  </a:schemeClr>
                </a:solidFill>
              </a:defRPr>
            </a:pPr>
            <a:r>
              <a:t>✘ </a:t>
            </a:r>
            <a:r>
              <a:rPr b="1"/>
              <a:t>Inverse inference:</a:t>
            </a:r>
            <a:r>
              <a:t> they struggle to answer “[ ? ] is </a:t>
            </a:r>
            <a:r>
              <a:rPr i="1"/>
              <a:t>B</a:t>
            </a:r>
            <a:r>
              <a:t>” </a:t>
            </a:r>
            <a14:m>
              <m:oMath>
                <m:r>
                  <a:rPr xmlns:a="http://schemas.openxmlformats.org/drawingml/2006/main" sz="5750" i="1">
                    <a:solidFill>
                      <a:srgbClr val="B41700"/>
                    </a:solidFill>
                    <a:latin typeface="Cambria Math" panose="02040503050406030204" pitchFamily="18" charset="0"/>
                  </a:rPr>
                  <m:t>→</m:t>
                </m:r>
              </m:oMath>
            </a14:m>
            <a:r>
              <a:t> “</a:t>
            </a:r>
            <a:r>
              <a:rPr b="1"/>
              <a:t>A</a:t>
            </a:r>
            <a:r>
              <a:t>”</a:t>
            </a:r>
            <a:endParaRPr>
              <a:solidFill>
                <a:srgbClr val="B51700"/>
              </a:solidFill>
            </a:endParaRPr>
          </a:p>
        </p:txBody>
      </p:sp>
      <p:pic>
        <p:nvPicPr>
          <p:cNvPr id="1022" name="Image" descr="Image"/>
          <p:cNvPicPr>
            <a:picLocks noChangeAspect="1"/>
          </p:cNvPicPr>
          <p:nvPr/>
        </p:nvPicPr>
        <p:blipFill>
          <a:blip r:embed="rId3">
            <a:extLst/>
          </a:blip>
          <a:stretch>
            <a:fillRect/>
          </a:stretch>
        </p:blipFill>
        <p:spPr>
          <a:xfrm>
            <a:off x="13819218" y="6659729"/>
            <a:ext cx="8927815" cy="6258907"/>
          </a:xfrm>
          <a:prstGeom prst="rect">
            <a:avLst/>
          </a:prstGeom>
          <a:ln w="12700">
            <a:miter lim="400000"/>
          </a:ln>
        </p:spPr>
      </p:pic>
      <p:sp>
        <p:nvSpPr>
          <p:cNvPr id="1023" name="Q: Who is Tom Cruise’s mother? A: Mary Lee Pfeiffer"/>
          <p:cNvSpPr txBox="1"/>
          <p:nvPr/>
        </p:nvSpPr>
        <p:spPr>
          <a:xfrm>
            <a:off x="3848867" y="7250709"/>
            <a:ext cx="8326934" cy="1405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1">
                    <a:hueOff val="114395"/>
                    <a:lumOff val="-24975"/>
                  </a:schemeClr>
                </a:solidFill>
                <a:latin typeface="Times New Roman"/>
                <a:ea typeface="Times New Roman"/>
                <a:cs typeface="Times New Roman"/>
                <a:sym typeface="Times New Roman"/>
              </a:defRPr>
            </a:pPr>
            <a:r>
              <a:t>Q: Who is </a:t>
            </a:r>
            <a:r>
              <a:rPr b="1"/>
              <a:t>Tom Cruise</a:t>
            </a:r>
            <a:r>
              <a:t>’s mother?</a:t>
            </a:r>
            <a:br/>
            <a:r>
              <a:t>A: </a:t>
            </a:r>
            <a:r>
              <a:rPr i="1"/>
              <a:t>Mary Lee Pfeiffer </a:t>
            </a:r>
          </a:p>
        </p:txBody>
      </p:sp>
      <p:sp>
        <p:nvSpPr>
          <p:cNvPr id="1024" name="Q: Who is Mary Lee Pfeiffer’s son? A: Tom Cruise"/>
          <p:cNvSpPr txBox="1"/>
          <p:nvPr/>
        </p:nvSpPr>
        <p:spPr>
          <a:xfrm>
            <a:off x="3643335" y="10610756"/>
            <a:ext cx="8737998" cy="1405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latin typeface="Times New Roman"/>
                <a:ea typeface="Times New Roman"/>
                <a:cs typeface="Times New Roman"/>
                <a:sym typeface="Times New Roman"/>
              </a:defRPr>
            </a:pPr>
            <a:r>
              <a:t>Q: Who is </a:t>
            </a:r>
            <a:r>
              <a:rPr i="1"/>
              <a:t>Mary Lee Pfeiffer</a:t>
            </a:r>
            <a:r>
              <a:t>’s son?</a:t>
            </a:r>
            <a:br/>
            <a:r>
              <a:t>A: </a:t>
            </a:r>
            <a:r>
              <a:rPr b="1"/>
              <a:t>Tom Cruise</a:t>
            </a:r>
          </a:p>
        </p:txBody>
      </p:sp>
      <p:sp>
        <p:nvSpPr>
          <p:cNvPr id="1025" name="Line"/>
          <p:cNvSpPr/>
          <p:nvPr/>
        </p:nvSpPr>
        <p:spPr>
          <a:xfrm flipH="1">
            <a:off x="12248433" y="7682094"/>
            <a:ext cx="3209773" cy="1"/>
          </a:xfrm>
          <a:prstGeom prst="line">
            <a:avLst/>
          </a:prstGeom>
          <a:ln w="88900">
            <a:solidFill>
              <a:schemeClr val="accent1">
                <a:hueOff val="114395"/>
                <a:lumOff val="-24975"/>
              </a:schemeClr>
            </a:solidFill>
            <a:miter lim="400000"/>
            <a:tailEnd type="triangle"/>
          </a:ln>
        </p:spPr>
        <p:txBody>
          <a:bodyPr lIns="50800" tIns="50800" rIns="50800" bIns="50800" anchor="ctr"/>
          <a:lstStyle/>
          <a:p>
            <a:pPr/>
          </a:p>
        </p:txBody>
      </p:sp>
      <p:sp>
        <p:nvSpPr>
          <p:cNvPr id="1026" name="Line"/>
          <p:cNvSpPr/>
          <p:nvPr/>
        </p:nvSpPr>
        <p:spPr>
          <a:xfrm flipH="1">
            <a:off x="12446802" y="11313478"/>
            <a:ext cx="3687897" cy="1"/>
          </a:xfrm>
          <a:prstGeom prst="line">
            <a:avLst/>
          </a:prstGeom>
          <a:ln w="88900">
            <a:solidFill>
              <a:schemeClr val="accent5">
                <a:lumOff val="-29866"/>
              </a:schemeClr>
            </a:solidFill>
            <a:miter lim="400000"/>
            <a:tailEnd type="triangle"/>
          </a:ln>
        </p:spPr>
        <p:txBody>
          <a:bodyPr lIns="50800" tIns="50800" rIns="50800" bIns="50800" anchor="ctr"/>
          <a:lstStyle/>
          <a:p>
            <a:pPr/>
          </a:p>
        </p:txBody>
      </p:sp>
      <p:sp>
        <p:nvSpPr>
          <p:cNvPr id="1027"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Room for Future Efforts"/>
          <p:cNvSpPr txBox="1"/>
          <p:nvPr>
            <p:ph type="title"/>
          </p:nvPr>
        </p:nvSpPr>
        <p:spPr>
          <a:prstGeom prst="rect">
            <a:avLst/>
          </a:prstGeom>
        </p:spPr>
        <p:txBody>
          <a:bodyPr/>
          <a:lstStyle/>
          <a:p>
            <a:pPr/>
            <a:r>
              <a:t>Room for Future Efforts</a:t>
            </a:r>
          </a:p>
        </p:txBody>
      </p:sp>
      <p:sp>
        <p:nvSpPr>
          <p:cNvPr id="1032" name="Investigating if more specific and precise localization of knowledge neurons is possible (or are knowledge neurons distributed in nature)…"/>
          <p:cNvSpPr txBox="1"/>
          <p:nvPr/>
        </p:nvSpPr>
        <p:spPr>
          <a:xfrm>
            <a:off x="1207716" y="3478099"/>
            <a:ext cx="21271679" cy="861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Investigating if more specific and precise localization of knowledge neurons is possible (or are knowledge neurons distributed in nature)</a:t>
            </a:r>
          </a:p>
          <a:p>
            <a:pPr marL="609600" indent="-609600">
              <a:lnSpc>
                <a:spcPct val="100000"/>
              </a:lnSpc>
              <a:spcBef>
                <a:spcPts val="7200"/>
              </a:spcBef>
              <a:buSzPct val="123000"/>
              <a:buChar char="•"/>
            </a:pPr>
            <a:r>
              <a:t>Revealing the relation between knowledge neuron localization and knowledge editing.</a:t>
            </a:r>
          </a:p>
          <a:p>
            <a:pPr marL="609600" indent="-609600">
              <a:lnSpc>
                <a:spcPct val="100000"/>
              </a:lnSpc>
              <a:spcBef>
                <a:spcPts val="7200"/>
              </a:spcBef>
              <a:buSzPct val="123000"/>
              <a:buChar char="•"/>
            </a:pPr>
            <a:r>
              <a:t>Looking at the relation between knowledge and their semantically equivalent expressions in LM processing</a:t>
            </a:r>
          </a:p>
          <a:p>
            <a:pPr marL="609600" indent="-609600">
              <a:lnSpc>
                <a:spcPct val="100000"/>
              </a:lnSpc>
              <a:spcBef>
                <a:spcPts val="7200"/>
              </a:spcBef>
              <a:buSzPct val="123000"/>
              <a:buChar char="•"/>
            </a:pPr>
            <a:r>
              <a:t>Investigating other LM components’ roles in knowledge processing &amp; storage</a:t>
            </a:r>
          </a:p>
        </p:txBody>
      </p:sp>
      <p:sp>
        <p:nvSpPr>
          <p:cNvPr id="1033"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How Is Reasoning Conducted within LM"/>
          <p:cNvSpPr txBox="1"/>
          <p:nvPr>
            <p:ph type="title"/>
          </p:nvPr>
        </p:nvSpPr>
        <p:spPr>
          <a:prstGeom prst="rect">
            <a:avLst/>
          </a:prstGeom>
        </p:spPr>
        <p:txBody>
          <a:bodyPr/>
          <a:lstStyle/>
          <a:p>
            <a:pPr/>
            <a:r>
              <a:t>How Is Reasoning Conducted within LM</a:t>
            </a:r>
          </a:p>
        </p:txBody>
      </p:sp>
      <p:sp>
        <p:nvSpPr>
          <p:cNvPr id="1036"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LMs’ Reasoning Ability"/>
          <p:cNvSpPr txBox="1"/>
          <p:nvPr>
            <p:ph type="title"/>
          </p:nvPr>
        </p:nvSpPr>
        <p:spPr>
          <a:prstGeom prst="rect">
            <a:avLst/>
          </a:prstGeom>
        </p:spPr>
        <p:txBody>
          <a:bodyPr/>
          <a:lstStyle/>
          <a:p>
            <a:pPr/>
            <a:r>
              <a:t>LMs’ Reasoning Ability</a:t>
            </a:r>
          </a:p>
        </p:txBody>
      </p:sp>
      <p:sp>
        <p:nvSpPr>
          <p:cNvPr id="1039"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40" name="Image" descr="Image"/>
          <p:cNvPicPr>
            <a:picLocks noChangeAspect="1"/>
          </p:cNvPicPr>
          <p:nvPr/>
        </p:nvPicPr>
        <p:blipFill>
          <a:blip r:embed="rId2">
            <a:extLst/>
          </a:blip>
          <a:srcRect l="0" t="5702" r="0" b="0"/>
          <a:stretch>
            <a:fillRect/>
          </a:stretch>
        </p:blipFill>
        <p:spPr>
          <a:xfrm>
            <a:off x="13497228" y="4191529"/>
            <a:ext cx="8931579" cy="8360105"/>
          </a:xfrm>
          <a:prstGeom prst="rect">
            <a:avLst/>
          </a:prstGeom>
          <a:ln w="12700">
            <a:miter lim="400000"/>
          </a:ln>
        </p:spPr>
      </p:pic>
      <p:sp>
        <p:nvSpPr>
          <p:cNvPr id="1041" name="Trinh, Trieu H., et al. &quot;Solving olympiad geometry without human demonstrations.&quot; Nature 625.7995 (2024): 476-482.…"/>
          <p:cNvSpPr txBox="1"/>
          <p:nvPr/>
        </p:nvSpPr>
        <p:spPr>
          <a:xfrm>
            <a:off x="1485011" y="13050365"/>
            <a:ext cx="17197579"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Trinh, Trieu H., et al. "Solving olympiad geometry without human demonstrations." Nature 625.7995 (2024): 476-482.</a:t>
            </a:r>
          </a:p>
          <a:p>
            <a:pPr>
              <a:lnSpc>
                <a:spcPct val="100000"/>
              </a:lnSpc>
              <a:spcBef>
                <a:spcPts val="0"/>
              </a:spcBef>
              <a:defRPr sz="1800">
                <a:solidFill>
                  <a:srgbClr val="5E5E5E"/>
                </a:solidFill>
              </a:defRPr>
            </a:pPr>
            <a:r>
              <a:t>Wei, Jason, et al. "Chain-of-thought prompting elicits reasoning in large language models." </a:t>
            </a:r>
            <a:r>
              <a:rPr i="1"/>
              <a:t>Advances in neural information processing systems</a:t>
            </a:r>
            <a:r>
              <a:t> 35 (2022): 24824-24837.</a:t>
            </a:r>
          </a:p>
        </p:txBody>
      </p:sp>
      <p:sp>
        <p:nvSpPr>
          <p:cNvPr id="1042" name="chain-of-thought reasoning by LMs"/>
          <p:cNvSpPr txBox="1"/>
          <p:nvPr/>
        </p:nvSpPr>
        <p:spPr>
          <a:xfrm>
            <a:off x="13277952" y="2948849"/>
            <a:ext cx="970148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chain-of-thought reasoning by LMs</a:t>
            </a:r>
          </a:p>
        </p:txBody>
      </p:sp>
      <p:sp>
        <p:nvSpPr>
          <p:cNvPr id="1043" name="AlphaGeometry excel at olympiad-level math problems"/>
          <p:cNvSpPr txBox="1"/>
          <p:nvPr/>
        </p:nvSpPr>
        <p:spPr>
          <a:xfrm>
            <a:off x="1462701" y="2915157"/>
            <a:ext cx="10989905"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AlphaGeometry excel at olympiad-level math problems</a:t>
            </a:r>
          </a:p>
        </p:txBody>
      </p:sp>
      <p:pic>
        <p:nvPicPr>
          <p:cNvPr id="1044" name="pasted-movie.png" descr="pasted-movie.png"/>
          <p:cNvPicPr>
            <a:picLocks noChangeAspect="1"/>
          </p:cNvPicPr>
          <p:nvPr/>
        </p:nvPicPr>
        <p:blipFill>
          <a:blip r:embed="rId3">
            <a:extLst/>
          </a:blip>
          <a:stretch>
            <a:fillRect/>
          </a:stretch>
        </p:blipFill>
        <p:spPr>
          <a:xfrm>
            <a:off x="1065603" y="5135070"/>
            <a:ext cx="10190876" cy="774411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6" name="Image" descr="Image"/>
          <p:cNvPicPr>
            <a:picLocks noChangeAspect="1"/>
          </p:cNvPicPr>
          <p:nvPr/>
        </p:nvPicPr>
        <p:blipFill>
          <a:blip r:embed="rId2">
            <a:extLst/>
          </a:blip>
          <a:stretch>
            <a:fillRect/>
          </a:stretch>
        </p:blipFill>
        <p:spPr>
          <a:xfrm>
            <a:off x="1810573" y="4020708"/>
            <a:ext cx="20762854" cy="5326124"/>
          </a:xfrm>
          <a:prstGeom prst="rect">
            <a:avLst/>
          </a:prstGeom>
          <a:ln w="12700">
            <a:miter lim="400000"/>
          </a:ln>
        </p:spPr>
      </p:pic>
      <p:sp>
        <p:nvSpPr>
          <p:cNvPr id="1047" name="https://community.openai.com/t/why-9-11-is-larger-than-9-9-incredible/869824"/>
          <p:cNvSpPr txBox="1"/>
          <p:nvPr/>
        </p:nvSpPr>
        <p:spPr>
          <a:xfrm>
            <a:off x="8079143" y="12986539"/>
            <a:ext cx="82257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https://community.openai.com/t/why-9-11-is-larger-than-9-9-incredible/869824</a:t>
            </a:r>
          </a:p>
        </p:txBody>
      </p:sp>
      <p:sp>
        <p:nvSpPr>
          <p:cNvPr id="1048"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49" name="LMs Reasoning Is Sensitive to Perturbations"/>
          <p:cNvSpPr txBox="1"/>
          <p:nvPr>
            <p:ph type="title"/>
          </p:nvPr>
        </p:nvSpPr>
        <p:spPr>
          <a:prstGeom prst="rect">
            <a:avLst/>
          </a:prstGeom>
        </p:spPr>
        <p:txBody>
          <a:bodyPr/>
          <a:lstStyle>
            <a:lvl1pPr defTabSz="2413955">
              <a:defRPr spc="-168" sz="8415"/>
            </a:lvl1pPr>
          </a:lstStyle>
          <a:p>
            <a:pPr/>
            <a:r>
              <a:t>LMs Reasoning Is Sensitive to Perturbations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LMs Reasoning Is Sensitive to Perturbations"/>
          <p:cNvSpPr txBox="1"/>
          <p:nvPr>
            <p:ph type="title"/>
          </p:nvPr>
        </p:nvSpPr>
        <p:spPr>
          <a:prstGeom prst="rect">
            <a:avLst/>
          </a:prstGeom>
        </p:spPr>
        <p:txBody>
          <a:bodyPr/>
          <a:lstStyle>
            <a:lvl1pPr defTabSz="2413955">
              <a:defRPr spc="-168" sz="8415"/>
            </a:lvl1pPr>
          </a:lstStyle>
          <a:p>
            <a:pPr/>
            <a:r>
              <a:t>LMs Reasoning Is Sensitive to Perturbations</a:t>
            </a:r>
          </a:p>
        </p:txBody>
      </p:sp>
      <p:sp>
        <p:nvSpPr>
          <p:cNvPr id="1052" name="Grounding to real life matt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Grounding to real life matters</a:t>
            </a:r>
          </a:p>
        </p:txBody>
      </p:sp>
      <p:sp>
        <p:nvSpPr>
          <p:cNvPr id="1053" name="Mirzadeh, Seyed Iman, et al. &quot;GSM-Symbolic: Understanding the Limitations of Mathematical Reasoning in Large Language Models.&quot; The Thirteenth International Conference on Learning Representations."/>
          <p:cNvSpPr txBox="1"/>
          <p:nvPr/>
        </p:nvSpPr>
        <p:spPr>
          <a:xfrm>
            <a:off x="1755609" y="13046976"/>
            <a:ext cx="2087278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Mirzadeh, Seyed Iman, et al. "GSM-Symbolic: Understanding the Limitations of Mathematical Reasoning in Large Language Models." </a:t>
            </a:r>
            <a:r>
              <a:rPr i="1"/>
              <a:t>The Thirteenth International Conference on Learning Representations</a:t>
            </a:r>
            <a:r>
              <a:t>.</a:t>
            </a:r>
          </a:p>
        </p:txBody>
      </p:sp>
      <p:sp>
        <p:nvSpPr>
          <p:cNvPr id="1054"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55" name="Image" descr="Image"/>
          <p:cNvPicPr>
            <a:picLocks noChangeAspect="1"/>
          </p:cNvPicPr>
          <p:nvPr/>
        </p:nvPicPr>
        <p:blipFill>
          <a:blip r:embed="rId2">
            <a:extLst/>
          </a:blip>
          <a:srcRect l="39997" t="0" r="0" b="0"/>
          <a:stretch>
            <a:fillRect/>
          </a:stretch>
        </p:blipFill>
        <p:spPr>
          <a:xfrm>
            <a:off x="1212479" y="3623597"/>
            <a:ext cx="8225563" cy="6696557"/>
          </a:xfrm>
          <a:prstGeom prst="rect">
            <a:avLst/>
          </a:prstGeom>
          <a:ln w="12700">
            <a:miter lim="400000"/>
          </a:ln>
        </p:spPr>
      </p:pic>
      <p:pic>
        <p:nvPicPr>
          <p:cNvPr id="1056" name="Image" descr="Image"/>
          <p:cNvPicPr>
            <a:picLocks noChangeAspect="1"/>
          </p:cNvPicPr>
          <p:nvPr/>
        </p:nvPicPr>
        <p:blipFill>
          <a:blip r:embed="rId3">
            <a:extLst/>
          </a:blip>
          <a:stretch>
            <a:fillRect/>
          </a:stretch>
        </p:blipFill>
        <p:spPr>
          <a:xfrm>
            <a:off x="9631899" y="3623597"/>
            <a:ext cx="14261436" cy="6201396"/>
          </a:xfrm>
          <a:prstGeom prst="rect">
            <a:avLst/>
          </a:prstGeom>
          <a:ln w="12700">
            <a:miter lim="400000"/>
          </a:ln>
        </p:spPr>
      </p:pic>
      <p:sp>
        <p:nvSpPr>
          <p:cNvPr id="1057" name="After replacing familiar nouns (e.g., “uncle,” “nephew”) with symbols, language models exhibit performance declines."/>
          <p:cNvSpPr txBox="1"/>
          <p:nvPr/>
        </p:nvSpPr>
        <p:spPr>
          <a:xfrm>
            <a:off x="1064492" y="10952698"/>
            <a:ext cx="23813720" cy="146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replacing familiar nouns (e.g., “uncle,” “nephew”) with symbols, language models exhibit performance declines.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Logical Reasoning and Semantic Reasoning Entangles"/>
          <p:cNvSpPr txBox="1"/>
          <p:nvPr>
            <p:ph type="title"/>
          </p:nvPr>
        </p:nvSpPr>
        <p:spPr>
          <a:prstGeom prst="rect">
            <a:avLst/>
          </a:prstGeom>
        </p:spPr>
        <p:txBody>
          <a:bodyPr/>
          <a:lstStyle>
            <a:lvl1pPr defTabSz="1950671">
              <a:defRPr spc="-136" sz="6800"/>
            </a:lvl1pPr>
          </a:lstStyle>
          <a:p>
            <a:pPr/>
            <a:r>
              <a:t>Logical Reasoning and Semantic Reasoning Entangles</a:t>
            </a:r>
          </a:p>
        </p:txBody>
      </p:sp>
      <p:sp>
        <p:nvSpPr>
          <p:cNvPr id="1060" name="when “grounding to real life” poses biases to reaso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when “grounding to real life” poses biases to reasoning</a:t>
            </a:r>
          </a:p>
        </p:txBody>
      </p:sp>
      <p:sp>
        <p:nvSpPr>
          <p:cNvPr id="1061" name="Mirzadeh, Seyed Iman, et al. &quot;GSM-Symbolic: Understanding the Limitations of Mathematical Reasoning in Large Language Models.&quot; The Thirteenth International Conference on Learning Representations."/>
          <p:cNvSpPr txBox="1"/>
          <p:nvPr/>
        </p:nvSpPr>
        <p:spPr>
          <a:xfrm>
            <a:off x="1755609" y="13046976"/>
            <a:ext cx="2087278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Mirzadeh, Seyed Iman, et al. "GSM-Symbolic: Understanding the Limitations of Mathematical Reasoning in Large Language Models." </a:t>
            </a:r>
            <a:r>
              <a:rPr i="1"/>
              <a:t>The Thirteenth International Conference on Learning Representations</a:t>
            </a:r>
            <a:r>
              <a:t>.</a:t>
            </a:r>
          </a:p>
        </p:txBody>
      </p:sp>
      <p:sp>
        <p:nvSpPr>
          <p:cNvPr id="1062"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63" name="Image" descr="Image"/>
          <p:cNvPicPr>
            <a:picLocks noChangeAspect="1"/>
          </p:cNvPicPr>
          <p:nvPr/>
        </p:nvPicPr>
        <p:blipFill>
          <a:blip r:embed="rId2">
            <a:extLst/>
          </a:blip>
          <a:stretch>
            <a:fillRect/>
          </a:stretch>
        </p:blipFill>
        <p:spPr>
          <a:xfrm>
            <a:off x="1536089" y="3640136"/>
            <a:ext cx="20872783" cy="6435728"/>
          </a:xfrm>
          <a:prstGeom prst="rect">
            <a:avLst/>
          </a:prstGeom>
          <a:ln w="12700">
            <a:miter lim="400000"/>
          </a:ln>
        </p:spPr>
      </p:pic>
      <p:sp>
        <p:nvSpPr>
          <p:cNvPr id="1064" name="After adding semantically related but logically irrelevant statements, LM fail to ignore them but wrongly combine them and make mistakes."/>
          <p:cNvSpPr txBox="1"/>
          <p:nvPr/>
        </p:nvSpPr>
        <p:spPr>
          <a:xfrm>
            <a:off x="2411971" y="10830595"/>
            <a:ext cx="19121020" cy="146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adding semantically related but logically irrelevant statements,</a:t>
            </a:r>
            <a:br/>
            <a:r>
              <a:t>LM fail to ignore them but wrongly combine them and make mistakes.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Deeper Models Reason Better"/>
          <p:cNvSpPr txBox="1"/>
          <p:nvPr>
            <p:ph type="title"/>
          </p:nvPr>
        </p:nvSpPr>
        <p:spPr>
          <a:prstGeom prst="rect">
            <a:avLst/>
          </a:prstGeom>
        </p:spPr>
        <p:txBody>
          <a:bodyPr/>
          <a:lstStyle/>
          <a:p>
            <a:pPr/>
            <a:r>
              <a:t>Deeper Models Reason Better</a:t>
            </a:r>
          </a:p>
        </p:txBody>
      </p:sp>
      <p:sp>
        <p:nvSpPr>
          <p:cNvPr id="1067"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68"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graphicFrame>
        <p:nvGraphicFramePr>
          <p:cNvPr id="1069" name="2D Column Chart"/>
          <p:cNvGraphicFramePr/>
          <p:nvPr/>
        </p:nvGraphicFramePr>
        <p:xfrm>
          <a:off x="1328310" y="3744476"/>
          <a:ext cx="17649551" cy="9254279"/>
        </p:xfrm>
        <a:graphic xmlns:a="http://schemas.openxmlformats.org/drawingml/2006/main">
          <a:graphicData uri="http://schemas.openxmlformats.org/drawingml/2006/chart">
            <c:chart xmlns:c="http://schemas.openxmlformats.org/drawingml/2006/chart" r:id="rId2"/>
          </a:graphicData>
        </a:graphic>
      </p:graphicFrame>
      <p:sp>
        <p:nvSpPr>
          <p:cNvPr id="1070" name="Line"/>
          <p:cNvSpPr/>
          <p:nvPr/>
        </p:nvSpPr>
        <p:spPr>
          <a:xfrm>
            <a:off x="3338161" y="4295242"/>
            <a:ext cx="3023682" cy="3023682"/>
          </a:xfrm>
          <a:prstGeom prst="line">
            <a:avLst/>
          </a:prstGeom>
          <a:ln w="88900">
            <a:solidFill>
              <a:srgbClr val="000000"/>
            </a:solidFill>
            <a:miter lim="400000"/>
            <a:tailEnd type="triangle"/>
          </a:ln>
        </p:spPr>
        <p:txBody>
          <a:bodyPr lIns="50800" tIns="50800" rIns="50800" bIns="50800" anchor="ctr"/>
          <a:lstStyle/>
          <a:p>
            <a:pPr/>
          </a:p>
        </p:txBody>
      </p:sp>
      <p:sp>
        <p:nvSpPr>
          <p:cNvPr id="1071" name="accuracy drops as required reasoning length increases"/>
          <p:cNvSpPr txBox="1"/>
          <p:nvPr/>
        </p:nvSpPr>
        <p:spPr>
          <a:xfrm>
            <a:off x="3803751" y="3019198"/>
            <a:ext cx="8107933"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accuracy drops as </a:t>
            </a:r>
            <a:r>
              <a:rPr i="1" u="sng"/>
              <a:t>required reasoning length</a:t>
            </a:r>
            <a:r>
              <a:t> increases</a:t>
            </a:r>
          </a:p>
        </p:txBody>
      </p:sp>
      <p:sp>
        <p:nvSpPr>
          <p:cNvPr id="1072" name="Line"/>
          <p:cNvSpPr/>
          <p:nvPr/>
        </p:nvSpPr>
        <p:spPr>
          <a:xfrm flipV="1">
            <a:off x="3109562" y="4033365"/>
            <a:ext cx="15897175" cy="7033580"/>
          </a:xfrm>
          <a:prstGeom prst="line">
            <a:avLst/>
          </a:prstGeom>
          <a:ln w="177800">
            <a:solidFill>
              <a:srgbClr val="5E5E5E"/>
            </a:solidFill>
            <a:miter lim="400000"/>
            <a:tailEnd type="triangle"/>
          </a:ln>
        </p:spPr>
        <p:txBody>
          <a:bodyPr lIns="50800" tIns="50800" rIns="50800" bIns="50800" anchor="ctr"/>
          <a:lstStyle/>
          <a:p>
            <a:pPr/>
          </a:p>
        </p:txBody>
      </p:sp>
      <p:sp>
        <p:nvSpPr>
          <p:cNvPr id="1073" name="accuracy rises as model is deeper"/>
          <p:cNvSpPr txBox="1"/>
          <p:nvPr/>
        </p:nvSpPr>
        <p:spPr>
          <a:xfrm>
            <a:off x="18764352" y="4289198"/>
            <a:ext cx="5560392"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accuracy rises as model is deeper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Hidden Features Encode Math Operations"/>
          <p:cNvSpPr txBox="1"/>
          <p:nvPr>
            <p:ph type="title"/>
          </p:nvPr>
        </p:nvSpPr>
        <p:spPr>
          <a:prstGeom prst="rect">
            <a:avLst/>
          </a:prstGeom>
        </p:spPr>
        <p:txBody>
          <a:bodyPr/>
          <a:lstStyle/>
          <a:p>
            <a:pPr/>
            <a:r>
              <a:t>Hidden Features Encode Math Operations</a:t>
            </a:r>
          </a:p>
        </p:txBody>
      </p:sp>
      <p:pic>
        <p:nvPicPr>
          <p:cNvPr id="1076" name="Image" descr="Image"/>
          <p:cNvPicPr>
            <a:picLocks noChangeAspect="1"/>
          </p:cNvPicPr>
          <p:nvPr/>
        </p:nvPicPr>
        <p:blipFill>
          <a:blip r:embed="rId2">
            <a:extLst/>
          </a:blip>
          <a:stretch>
            <a:fillRect/>
          </a:stretch>
        </p:blipFill>
        <p:spPr>
          <a:xfrm>
            <a:off x="1206500" y="5158814"/>
            <a:ext cx="21971000" cy="5761340"/>
          </a:xfrm>
          <a:prstGeom prst="rect">
            <a:avLst/>
          </a:prstGeom>
          <a:ln w="12700">
            <a:miter lim="400000"/>
          </a:ln>
        </p:spPr>
      </p:pic>
      <p:sp>
        <p:nvSpPr>
          <p:cNvPr id="1077"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
        <p:nvSpPr>
          <p:cNvPr id="1078"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Every Math Operation Benefit from Depth"/>
          <p:cNvSpPr txBox="1"/>
          <p:nvPr>
            <p:ph type="title"/>
          </p:nvPr>
        </p:nvSpPr>
        <p:spPr>
          <a:prstGeom prst="rect">
            <a:avLst/>
          </a:prstGeom>
        </p:spPr>
        <p:txBody>
          <a:bodyPr/>
          <a:lstStyle/>
          <a:p>
            <a:pPr/>
            <a:r>
              <a:t>Every Math Operation Benefit from Depth</a:t>
            </a:r>
          </a:p>
        </p:txBody>
      </p:sp>
      <p:sp>
        <p:nvSpPr>
          <p:cNvPr id="1081"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82"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pic>
        <p:nvPicPr>
          <p:cNvPr id="1083" name="Image" descr="Image"/>
          <p:cNvPicPr>
            <a:picLocks noChangeAspect="1"/>
          </p:cNvPicPr>
          <p:nvPr/>
        </p:nvPicPr>
        <p:blipFill>
          <a:blip r:embed="rId2">
            <a:extLst/>
          </a:blip>
          <a:srcRect l="0" t="16188" r="0" b="0"/>
          <a:stretch>
            <a:fillRect/>
          </a:stretch>
        </p:blipFill>
        <p:spPr>
          <a:xfrm>
            <a:off x="4197350" y="4169685"/>
            <a:ext cx="15938589" cy="6501060"/>
          </a:xfrm>
          <a:prstGeom prst="rect">
            <a:avLst/>
          </a:prstGeom>
          <a:ln w="12700">
            <a:miter lim="400000"/>
          </a:ln>
        </p:spPr>
      </p:pic>
      <p:sp>
        <p:nvSpPr>
          <p:cNvPr id="1084" name="x-axis: 2 elements’ distance"/>
          <p:cNvSpPr txBox="1"/>
          <p:nvPr/>
        </p:nvSpPr>
        <p:spPr>
          <a:xfrm>
            <a:off x="8329726" y="10310128"/>
            <a:ext cx="772454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x-axis: 2 elements’ distance</a:t>
            </a:r>
          </a:p>
        </p:txBody>
      </p:sp>
      <p:sp>
        <p:nvSpPr>
          <p:cNvPr id="1085" name="y-axis:  , predicting if fact   is necessary for answering question"/>
          <p:cNvSpPr txBox="1"/>
          <p:nvPr/>
        </p:nvSpPr>
        <p:spPr>
          <a:xfrm>
            <a:off x="844825" y="2657823"/>
            <a:ext cx="21191911"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y-axis: </a:t>
            </a:r>
            <a14:m>
              <m:oMath>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c</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Q</m:t>
                </m:r>
                <m:r>
                  <a:rPr xmlns:a="http://schemas.openxmlformats.org/drawingml/2006/main" sz="5750" i="1">
                    <a:solidFill>
                      <a:srgbClr val="000000"/>
                    </a:solidFill>
                    <a:latin typeface="Cambria Math" panose="02040503050406030204" pitchFamily="18" charset="0"/>
                  </a:rPr>
                  <m:t>)</m:t>
                </m:r>
              </m:oMath>
            </a14:m>
            <a:r>
              <a:t>, predicting if fact </a:t>
            </a:r>
            <a14:m>
              <m:oMath>
                <m:r>
                  <a:rPr xmlns:a="http://schemas.openxmlformats.org/drawingml/2006/main" sz="5750" i="1">
                    <a:solidFill>
                      <a:srgbClr val="000000"/>
                    </a:solidFill>
                    <a:latin typeface="Cambria Math" panose="02040503050406030204" pitchFamily="18" charset="0"/>
                  </a:rPr>
                  <m:t>X</m:t>
                </m:r>
              </m:oMath>
            </a14:m>
            <a:r>
              <a:t> is necessary for answering question </a:t>
            </a:r>
            <a14:m>
              <m:oMath>
                <m:r>
                  <a:rPr xmlns:a="http://schemas.openxmlformats.org/drawingml/2006/main" sz="5750" i="1">
                    <a:solidFill>
                      <a:srgbClr val="000000"/>
                    </a:solidFill>
                    <a:latin typeface="Cambria Math" panose="02040503050406030204" pitchFamily="18" charset="0"/>
                  </a:rPr>
                  <m:t>Q</m:t>
                </m:r>
              </m:oMath>
            </a14:m>
          </a:p>
        </p:txBody>
      </p:sp>
      <p:sp>
        <p:nvSpPr>
          <p:cNvPr id="1086" name="model depth"/>
          <p:cNvSpPr txBox="1"/>
          <p:nvPr/>
        </p:nvSpPr>
        <p:spPr>
          <a:xfrm>
            <a:off x="20242327" y="5915928"/>
            <a:ext cx="35591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model depth</a:t>
            </a:r>
          </a:p>
        </p:txBody>
      </p:sp>
      <p:sp>
        <p:nvSpPr>
          <p:cNvPr id="1087" name="potential reason: every math operation needs certain depth of layers to stack with each other"/>
          <p:cNvSpPr txBox="1"/>
          <p:nvPr/>
        </p:nvSpPr>
        <p:spPr>
          <a:xfrm>
            <a:off x="957771" y="11420322"/>
            <a:ext cx="2246845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potential reason: every math operation needs certain depth of layers to stack with each other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y Do We Need A New Science?"/>
          <p:cNvSpPr txBox="1"/>
          <p:nvPr>
            <p:ph type="title"/>
          </p:nvPr>
        </p:nvSpPr>
        <p:spPr>
          <a:prstGeom prst="rect">
            <a:avLst/>
          </a:prstGeom>
        </p:spPr>
        <p:txBody>
          <a:bodyPr/>
          <a:lstStyle/>
          <a:p>
            <a:pPr/>
            <a:r>
              <a:t>Why Do We Need A New Science?</a:t>
            </a:r>
          </a:p>
        </p:txBody>
      </p:sp>
      <p:sp>
        <p:nvSpPr>
          <p:cNvPr id="206" name="New sciences often emerge as a result of scaling up old sciences"/>
          <p:cNvSpPr txBox="1"/>
          <p:nvPr>
            <p:ph type="body" sz="quarter" idx="1"/>
          </p:nvPr>
        </p:nvSpPr>
        <p:spPr>
          <a:xfrm>
            <a:off x="1206500" y="3097835"/>
            <a:ext cx="21971000" cy="1099643"/>
          </a:xfrm>
          <a:prstGeom prst="rect">
            <a:avLst/>
          </a:prstGeom>
        </p:spPr>
        <p:txBody>
          <a:bodyPr/>
          <a:lstStyle>
            <a:lvl1pPr marL="0" indent="0">
              <a:buSzTx/>
              <a:buNone/>
            </a:lvl1pPr>
          </a:lstStyle>
          <a:p>
            <a:pPr/>
            <a:r>
              <a:t>New sciences often emerge as a result of scaling up old sciences</a:t>
            </a:r>
          </a:p>
        </p:txBody>
      </p:sp>
      <p:grpSp>
        <p:nvGrpSpPr>
          <p:cNvPr id="216" name="Group"/>
          <p:cNvGrpSpPr/>
          <p:nvPr/>
        </p:nvGrpSpPr>
        <p:grpSpPr>
          <a:xfrm>
            <a:off x="1838679" y="6086244"/>
            <a:ext cx="18663875" cy="3286642"/>
            <a:chOff x="0" y="-16193"/>
            <a:chExt cx="18663874" cy="3286641"/>
          </a:xfrm>
        </p:grpSpPr>
        <p:sp>
          <p:nvSpPr>
            <p:cNvPr id="207" name="Rounded Rectangle"/>
            <p:cNvSpPr/>
            <p:nvPr/>
          </p:nvSpPr>
          <p:spPr>
            <a:xfrm>
              <a:off x="13135494" y="1155282"/>
              <a:ext cx="5180519" cy="1973545"/>
            </a:xfrm>
            <a:prstGeom prst="roundRect">
              <a:avLst>
                <a:gd name="adj" fmla="val 15000"/>
              </a:avLst>
            </a:prstGeom>
            <a:solidFill>
              <a:srgbClr val="FFD9D6"/>
            </a:solidFill>
            <a:ln w="114300" cap="flat">
              <a:solidFill>
                <a:schemeClr val="accent5">
                  <a:hueOff val="-152895"/>
                  <a:lumOff val="12368"/>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8" name="Machine Learning"/>
            <p:cNvSpPr txBox="1"/>
            <p:nvPr/>
          </p:nvSpPr>
          <p:spPr>
            <a:xfrm>
              <a:off x="0" y="-16194"/>
              <a:ext cx="532881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Machine Learning</a:t>
              </a:r>
            </a:p>
          </p:txBody>
        </p:sp>
        <p:sp>
          <p:nvSpPr>
            <p:cNvPr id="209" name="Deep Learning"/>
            <p:cNvSpPr txBox="1"/>
            <p:nvPr/>
          </p:nvSpPr>
          <p:spPr>
            <a:xfrm>
              <a:off x="6779497" y="-16194"/>
              <a:ext cx="436991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Deep Learning</a:t>
              </a:r>
            </a:p>
          </p:txBody>
        </p:sp>
        <p:sp>
          <p:nvSpPr>
            <p:cNvPr id="210" name="Language Models"/>
            <p:cNvSpPr txBox="1"/>
            <p:nvPr/>
          </p:nvSpPr>
          <p:spPr>
            <a:xfrm>
              <a:off x="13368583" y="57794"/>
              <a:ext cx="5295292"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Language Models</a:t>
              </a:r>
            </a:p>
          </p:txBody>
        </p:sp>
        <p:sp>
          <p:nvSpPr>
            <p:cNvPr id="211" name="Line"/>
            <p:cNvSpPr/>
            <p:nvPr/>
          </p:nvSpPr>
          <p:spPr>
            <a:xfrm>
              <a:off x="5522306" y="468053"/>
              <a:ext cx="1240693"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2" name="Line"/>
            <p:cNvSpPr/>
            <p:nvPr/>
          </p:nvSpPr>
          <p:spPr>
            <a:xfrm>
              <a:off x="11676832" y="468053"/>
              <a:ext cx="14154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3" name="PAC theory, optimization, …"/>
            <p:cNvSpPr txBox="1"/>
            <p:nvPr/>
          </p:nvSpPr>
          <p:spPr>
            <a:xfrm>
              <a:off x="99758" y="1123713"/>
              <a:ext cx="3750107" cy="203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Times New Roman"/>
                  <a:ea typeface="Times New Roman"/>
                  <a:cs typeface="Times New Roman"/>
                  <a:sym typeface="Times New Roman"/>
                </a:defRPr>
              </a:lvl1pPr>
            </a:lstStyle>
            <a:p>
              <a:pPr/>
              <a:r>
                <a:t>PAC theory, optimization, …</a:t>
              </a:r>
            </a:p>
          </p:txBody>
        </p:sp>
        <p:sp>
          <p:nvSpPr>
            <p:cNvPr id="214" name="Gradient Descent, Neural Tangent Kernel, …"/>
            <p:cNvSpPr txBox="1"/>
            <p:nvPr/>
          </p:nvSpPr>
          <p:spPr>
            <a:xfrm>
              <a:off x="6350991" y="1233764"/>
              <a:ext cx="5251956" cy="203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Times New Roman"/>
                  <a:ea typeface="Times New Roman"/>
                  <a:cs typeface="Times New Roman"/>
                  <a:sym typeface="Times New Roman"/>
                </a:defRPr>
              </a:lvl1pPr>
            </a:lstStyle>
            <a:p>
              <a:pPr/>
              <a:r>
                <a:t>Gradient Descent, Neural Tangent Kernel, …</a:t>
              </a:r>
            </a:p>
          </p:txBody>
        </p:sp>
        <p:sp>
          <p:nvSpPr>
            <p:cNvPr id="215" name="A Sciences of LMs"/>
            <p:cNvSpPr txBox="1"/>
            <p:nvPr/>
          </p:nvSpPr>
          <p:spPr>
            <a:xfrm>
              <a:off x="13325657" y="1767113"/>
              <a:ext cx="4743808" cy="749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4600">
                  <a:solidFill>
                    <a:schemeClr val="accent5">
                      <a:lumOff val="-29866"/>
                    </a:schemeClr>
                  </a:solidFill>
                  <a:latin typeface="Times New Roman"/>
                  <a:ea typeface="Times New Roman"/>
                  <a:cs typeface="Times New Roman"/>
                  <a:sym typeface="Times New Roman"/>
                </a:defRPr>
              </a:lvl1pPr>
            </a:lstStyle>
            <a:p>
              <a:pPr/>
              <a:r>
                <a:t>A Sciences of LMs</a:t>
              </a:r>
            </a:p>
          </p:txBody>
        </p:sp>
      </p:grpSp>
      <p:sp>
        <p:nvSpPr>
          <p:cNvPr id="217" name="image credits: https://www.twinkl.com/parenting-wiki/particle, https://www.google.com/url?sa=i&amp;url=https://simple.wikipedia.org/wiki/Shock_wave, https://www.google.com/url?sa=i&amp;url=https://bitwiseacademy.com/what-is-fluid-mechanics/&amp;psig=AOvVaw1hA8U-JFcv"/>
          <p:cNvSpPr txBox="1"/>
          <p:nvPr/>
        </p:nvSpPr>
        <p:spPr>
          <a:xfrm>
            <a:off x="12192000" y="12946467"/>
            <a:ext cx="23494823"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credits: https://www.twinkl.com/parenting-wiki/particle, https://www.google.com/url?sa=i&amp;url=https://simple.wikipedia.org/wiki/Shock_wave, https://www.google.com/url?sa=i&amp;url=https://bitwiseacademy.com/what-is-fluid-mechanics/&amp;psig=AOvVaw1hA8U-JFcvxC67WonlgY8A&amp;ust=1729744191924000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LM Encodes Reachability after Learning Planning"/>
          <p:cNvSpPr txBox="1"/>
          <p:nvPr>
            <p:ph type="title"/>
          </p:nvPr>
        </p:nvSpPr>
        <p:spPr>
          <a:prstGeom prst="rect">
            <a:avLst/>
          </a:prstGeom>
        </p:spPr>
        <p:txBody>
          <a:bodyPr/>
          <a:lstStyle>
            <a:lvl1pPr defTabSz="2170121">
              <a:defRPr spc="-151" sz="7565"/>
            </a:lvl1pPr>
          </a:lstStyle>
          <a:p>
            <a:pPr/>
            <a:r>
              <a:t>LM Encodes Reachability after Learning Planning</a:t>
            </a:r>
          </a:p>
        </p:txBody>
      </p:sp>
      <p:sp>
        <p:nvSpPr>
          <p:cNvPr id="1090"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91"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
        <p:nvSpPr>
          <p:cNvPr id="1092" name="ground-truth connectivity"/>
          <p:cNvSpPr txBox="1"/>
          <p:nvPr/>
        </p:nvSpPr>
        <p:spPr>
          <a:xfrm>
            <a:off x="13577030" y="11104612"/>
            <a:ext cx="699119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ground-truth connectivity</a:t>
            </a:r>
          </a:p>
        </p:txBody>
      </p:sp>
      <p:pic>
        <p:nvPicPr>
          <p:cNvPr id="1093" name="Image" descr="Image"/>
          <p:cNvPicPr>
            <a:picLocks noChangeAspect="1"/>
          </p:cNvPicPr>
          <p:nvPr/>
        </p:nvPicPr>
        <p:blipFill>
          <a:blip r:embed="rId2">
            <a:extLst/>
          </a:blip>
          <a:srcRect l="842" t="985" r="1297" b="2707"/>
          <a:stretch>
            <a:fillRect/>
          </a:stretch>
        </p:blipFill>
        <p:spPr>
          <a:xfrm>
            <a:off x="13092568" y="3064656"/>
            <a:ext cx="7960069" cy="7936332"/>
          </a:xfrm>
          <a:prstGeom prst="rect">
            <a:avLst/>
          </a:prstGeom>
          <a:ln w="12700">
            <a:miter lim="400000"/>
          </a:ln>
        </p:spPr>
      </p:pic>
      <p:pic>
        <p:nvPicPr>
          <p:cNvPr id="1094" name="Image" descr="Image"/>
          <p:cNvPicPr>
            <a:picLocks noChangeAspect="1"/>
          </p:cNvPicPr>
          <p:nvPr/>
        </p:nvPicPr>
        <p:blipFill>
          <a:blip r:embed="rId3">
            <a:extLst/>
          </a:blip>
          <a:stretch>
            <a:fillRect/>
          </a:stretch>
        </p:blipFill>
        <p:spPr>
          <a:xfrm>
            <a:off x="2180979" y="3067640"/>
            <a:ext cx="7960123" cy="7930342"/>
          </a:xfrm>
          <a:prstGeom prst="rect">
            <a:avLst/>
          </a:prstGeom>
          <a:ln w="12700">
            <a:miter lim="400000"/>
          </a:ln>
        </p:spPr>
      </p:pic>
      <p:sp>
        <p:nvSpPr>
          <p:cNvPr id="1095" name="Learned FFN weight   between graph nodes"/>
          <p:cNvSpPr txBox="1"/>
          <p:nvPr/>
        </p:nvSpPr>
        <p:spPr>
          <a:xfrm>
            <a:off x="1384533" y="11083743"/>
            <a:ext cx="9553016" cy="15975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Learned FFN weight </a:t>
            </a:r>
            <a14:m>
              <m:oMath>
                <m:sSup>
                  <m:e>
                    <m:r>
                      <a:rPr xmlns:a="http://schemas.openxmlformats.org/drawingml/2006/main" sz="5750" i="1">
                        <a:solidFill>
                          <a:srgbClr val="000000"/>
                        </a:solidFill>
                        <a:latin typeface="Cambria Math" panose="02040503050406030204" pitchFamily="18" charset="0"/>
                      </a:rPr>
                      <m:t>W</m:t>
                    </m:r>
                  </m:e>
                  <m:sup>
                    <m:r>
                      <a:rPr xmlns:a="http://schemas.openxmlformats.org/drawingml/2006/main" sz="5750" i="1">
                        <a:solidFill>
                          <a:srgbClr val="000000"/>
                        </a:solidFill>
                        <a:latin typeface="Cambria Math" panose="02040503050406030204" pitchFamily="18" charset="0"/>
                      </a:rPr>
                      <m:t>M</m:t>
                    </m:r>
                  </m:sup>
                </m:sSup>
              </m:oMath>
            </a14:m>
            <a:r>
              <a:t> between graph nodes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Learning on Error-Correction Data Helps"/>
          <p:cNvSpPr txBox="1"/>
          <p:nvPr>
            <p:ph type="title"/>
          </p:nvPr>
        </p:nvSpPr>
        <p:spPr>
          <a:prstGeom prst="rect">
            <a:avLst/>
          </a:prstGeom>
        </p:spPr>
        <p:txBody>
          <a:bodyPr/>
          <a:lstStyle/>
          <a:p>
            <a:pPr/>
            <a:r>
              <a:t>Learning on Error-Correction Data Helps</a:t>
            </a:r>
          </a:p>
        </p:txBody>
      </p:sp>
      <p:pic>
        <p:nvPicPr>
          <p:cNvPr id="1098" name="Image" descr="Image"/>
          <p:cNvPicPr>
            <a:picLocks noChangeAspect="1"/>
          </p:cNvPicPr>
          <p:nvPr/>
        </p:nvPicPr>
        <p:blipFill>
          <a:blip r:embed="rId2">
            <a:extLst/>
          </a:blip>
          <a:stretch>
            <a:fillRect/>
          </a:stretch>
        </p:blipFill>
        <p:spPr>
          <a:xfrm>
            <a:off x="3117217" y="3711707"/>
            <a:ext cx="18149566" cy="2641164"/>
          </a:xfrm>
          <a:prstGeom prst="rect">
            <a:avLst/>
          </a:prstGeom>
          <a:ln w="12700">
            <a:miter lim="400000"/>
          </a:ln>
        </p:spPr>
      </p:pic>
      <p:sp>
        <p:nvSpPr>
          <p:cNvPr id="1099" name="Example:"/>
          <p:cNvSpPr txBox="1"/>
          <p:nvPr/>
        </p:nvSpPr>
        <p:spPr>
          <a:xfrm>
            <a:off x="3255538" y="2697338"/>
            <a:ext cx="278800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Example:</a:t>
            </a:r>
          </a:p>
        </p:txBody>
      </p:sp>
      <p:sp>
        <p:nvSpPr>
          <p:cNvPr id="1100" name="Trend:"/>
          <p:cNvSpPr txBox="1"/>
          <p:nvPr/>
        </p:nvSpPr>
        <p:spPr>
          <a:xfrm>
            <a:off x="2976138" y="6629989"/>
            <a:ext cx="191018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Trend:</a:t>
            </a:r>
          </a:p>
        </p:txBody>
      </p:sp>
      <p:sp>
        <p:nvSpPr>
          <p:cNvPr id="1101"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02"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graphicFrame>
        <p:nvGraphicFramePr>
          <p:cNvPr id="1103" name="2D Column Chart"/>
          <p:cNvGraphicFramePr/>
          <p:nvPr/>
        </p:nvGraphicFramePr>
        <p:xfrm>
          <a:off x="5549601" y="6629988"/>
          <a:ext cx="15418397" cy="6468095"/>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How Does Error-Retry Data Benefit Reasoning?"/>
          <p:cNvSpPr txBox="1"/>
          <p:nvPr>
            <p:ph type="title"/>
          </p:nvPr>
        </p:nvSpPr>
        <p:spPr>
          <a:prstGeom prst="rect">
            <a:avLst/>
          </a:prstGeom>
        </p:spPr>
        <p:txBody>
          <a:bodyPr/>
          <a:lstStyle>
            <a:lvl1pPr defTabSz="2267655">
              <a:defRPr spc="-158" sz="7905"/>
            </a:lvl1pPr>
          </a:lstStyle>
          <a:p>
            <a:pPr/>
            <a:r>
              <a:t>How Does Error-Retry Data Benefit Reasoning?</a:t>
            </a:r>
          </a:p>
        </p:txBody>
      </p:sp>
      <p:sp>
        <p:nvSpPr>
          <p:cNvPr id="1106" name="After training on error-retry data…"/>
          <p:cNvSpPr txBox="1"/>
          <p:nvPr>
            <p:ph type="body" idx="1"/>
          </p:nvPr>
        </p:nvSpPr>
        <p:spPr>
          <a:prstGeom prst="rect">
            <a:avLst/>
          </a:prstGeom>
        </p:spPr>
        <p:txBody>
          <a:bodyPr/>
          <a:lstStyle/>
          <a:p>
            <a:pPr>
              <a:lnSpc>
                <a:spcPct val="170000"/>
              </a:lnSpc>
            </a:pPr>
            <a:r>
              <a:t>After training on error-retry data</a:t>
            </a:r>
          </a:p>
          <a:p>
            <a:pPr marL="1018645" indent="-1018645">
              <a:lnSpc>
                <a:spcPct val="170000"/>
              </a:lnSpc>
              <a:buSzPct val="100000"/>
              <a:buAutoNum type="arabicPeriod" startAt="1"/>
            </a:pPr>
            <a:r>
              <a:t>No need to mask out mistakes’ loss terms.</a:t>
            </a:r>
          </a:p>
          <a:p>
            <a:pPr marL="1018645" indent="-1018645">
              <a:lnSpc>
                <a:spcPct val="170000"/>
              </a:lnSpc>
              <a:buSzPct val="100000"/>
              <a:buAutoNum type="arabicPeriod" startAt="1"/>
            </a:pPr>
            <a:r>
              <a:t>During inference, LLMs hardly intentionally make mistakes,</a:t>
            </a:r>
          </a:p>
          <a:p>
            <a:pPr marL="1018645" indent="-1018645">
              <a:lnSpc>
                <a:spcPct val="170000"/>
              </a:lnSpc>
              <a:buSzPct val="100000"/>
              <a:buAutoNum type="arabicPeriod" startAt="1"/>
            </a:pPr>
            <a:r>
              <a:t>Instead, they still try their best to answer correctly in the first place.</a:t>
            </a:r>
          </a:p>
          <a:p>
            <a:pPr>
              <a:lnSpc>
                <a:spcPct val="170000"/>
              </a:lnSpc>
              <a:defRPr u="sng"/>
            </a:pPr>
            <a:r>
              <a:t>summary: retry data is beneficial and safe.</a:t>
            </a:r>
          </a:p>
        </p:txBody>
      </p:sp>
      <p:sp>
        <p:nvSpPr>
          <p:cNvPr id="1107"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08"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Reasoning Can Also Be Interpreted as Random Walk in Statement Space"/>
          <p:cNvSpPr txBox="1"/>
          <p:nvPr>
            <p:ph type="title"/>
          </p:nvPr>
        </p:nvSpPr>
        <p:spPr>
          <a:xfrm>
            <a:off x="1206500" y="1079500"/>
            <a:ext cx="21971000" cy="2592231"/>
          </a:xfrm>
          <a:prstGeom prst="rect">
            <a:avLst/>
          </a:prstGeom>
        </p:spPr>
        <p:txBody>
          <a:bodyPr/>
          <a:lstStyle/>
          <a:p>
            <a:pPr/>
            <a:r>
              <a:t>Reasoning Can Also Be Interpreted as Random Walk in Statement Space</a:t>
            </a:r>
          </a:p>
        </p:txBody>
      </p:sp>
      <p:sp>
        <p:nvSpPr>
          <p:cNvPr id="1111" name="Wang, Xinyi, et al. &quot;Understanding Reasoning Ability of Language Models From the Perspective of Reasoning Paths Aggregation.&quot; International Conference on Machine Learning. PMLR, 2024."/>
          <p:cNvSpPr txBox="1"/>
          <p:nvPr/>
        </p:nvSpPr>
        <p:spPr>
          <a:xfrm>
            <a:off x="2402547" y="13071500"/>
            <a:ext cx="19578906"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Wang, Xinyi, et al. "Understanding Reasoning Ability of Language Models From the Perspective of Reasoning Paths Aggregation." </a:t>
            </a:r>
            <a:r>
              <a:rPr i="1"/>
              <a:t>International Conference on Machine Learning</a:t>
            </a:r>
            <a:r>
              <a:t>. PMLR, 2024.</a:t>
            </a:r>
          </a:p>
        </p:txBody>
      </p:sp>
      <p:pic>
        <p:nvPicPr>
          <p:cNvPr id="1112" name="Image" descr="Image"/>
          <p:cNvPicPr>
            <a:picLocks noChangeAspect="1"/>
          </p:cNvPicPr>
          <p:nvPr/>
        </p:nvPicPr>
        <p:blipFill>
          <a:blip r:embed="rId2">
            <a:extLst/>
          </a:blip>
          <a:stretch>
            <a:fillRect/>
          </a:stretch>
        </p:blipFill>
        <p:spPr>
          <a:xfrm>
            <a:off x="9680439" y="3625954"/>
            <a:ext cx="13169757" cy="5079688"/>
          </a:xfrm>
          <a:prstGeom prst="rect">
            <a:avLst/>
          </a:prstGeom>
          <a:ln w="12700">
            <a:miter lim="400000"/>
          </a:ln>
        </p:spPr>
      </p:pic>
      <p:sp>
        <p:nvSpPr>
          <p:cNvPr id="1113"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114" name="Image" descr="Image"/>
          <p:cNvPicPr>
            <a:picLocks noChangeAspect="1"/>
          </p:cNvPicPr>
          <p:nvPr/>
        </p:nvPicPr>
        <p:blipFill>
          <a:blip r:embed="rId3">
            <a:extLst/>
          </a:blip>
          <a:stretch>
            <a:fillRect/>
          </a:stretch>
        </p:blipFill>
        <p:spPr>
          <a:xfrm>
            <a:off x="10999115" y="9364345"/>
            <a:ext cx="10532405" cy="3824955"/>
          </a:xfrm>
          <a:prstGeom prst="rect">
            <a:avLst/>
          </a:prstGeom>
          <a:ln w="12700">
            <a:miter lim="400000"/>
          </a:ln>
        </p:spPr>
      </p:pic>
      <p:sp>
        <p:nvSpPr>
          <p:cNvPr id="1115" name="Interpreting reasoning as a mixture or reasoning “walks” in claim graph  ."/>
          <p:cNvSpPr txBox="1"/>
          <p:nvPr/>
        </p:nvSpPr>
        <p:spPr>
          <a:xfrm>
            <a:off x="950235" y="4204487"/>
            <a:ext cx="8546052" cy="2265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Interpreting reasoning as a mixture or reasoning “walks” in claim graph </a:t>
            </a:r>
            <a14:m>
              <m:oMath>
                <m:r>
                  <a:rPr xmlns:a="http://schemas.openxmlformats.org/drawingml/2006/main" sz="5750" i="1">
                    <a:solidFill>
                      <a:srgbClr val="000000"/>
                    </a:solidFill>
                    <a:latin typeface="Cambria Math" panose="02040503050406030204" pitchFamily="18" charset="0"/>
                  </a:rPr>
                  <m:t>G</m:t>
                </m:r>
              </m:oMath>
            </a14:m>
            <a:r>
              <a:t>.</a:t>
            </a:r>
          </a:p>
        </p:txBody>
      </p:sp>
      <p:sp>
        <p:nvSpPr>
          <p:cNvPr id="1116" name="A weighted average of paths approximate reasoning acc well."/>
          <p:cNvSpPr txBox="1"/>
          <p:nvPr/>
        </p:nvSpPr>
        <p:spPr>
          <a:xfrm>
            <a:off x="950235" y="9778105"/>
            <a:ext cx="854605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 weighted average of paths approximate reasoning acc well.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Room for Future Research"/>
          <p:cNvSpPr txBox="1"/>
          <p:nvPr>
            <p:ph type="title"/>
          </p:nvPr>
        </p:nvSpPr>
        <p:spPr>
          <a:xfrm>
            <a:off x="1206500" y="1079500"/>
            <a:ext cx="21971000" cy="1704421"/>
          </a:xfrm>
          <a:prstGeom prst="rect">
            <a:avLst/>
          </a:prstGeom>
        </p:spPr>
        <p:txBody>
          <a:bodyPr/>
          <a:lstStyle/>
          <a:p>
            <a:pPr/>
            <a:r>
              <a:t>Room for Future Research</a:t>
            </a:r>
          </a:p>
        </p:txBody>
      </p:sp>
      <p:sp>
        <p:nvSpPr>
          <p:cNvPr id="1119"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20" name="A more precise and systematic description of reasoning trace in LMs…"/>
          <p:cNvSpPr txBox="1"/>
          <p:nvPr/>
        </p:nvSpPr>
        <p:spPr>
          <a:xfrm>
            <a:off x="1566467" y="4656734"/>
            <a:ext cx="21251065"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A more precise and systematic description of reasoning trace in LMs</a:t>
            </a:r>
          </a:p>
          <a:p>
            <a:pPr marL="609600" indent="-609600">
              <a:lnSpc>
                <a:spcPct val="100000"/>
              </a:lnSpc>
              <a:spcBef>
                <a:spcPts val="7200"/>
              </a:spcBef>
              <a:buSzPct val="123000"/>
              <a:buChar char="•"/>
            </a:pPr>
            <a:r>
              <a:t>Extension to other reasoning domains, e.g., reasoning involving knowledge, domain-specific reasoning, reasoning on augmented information</a:t>
            </a:r>
          </a:p>
          <a:p>
            <a:pPr marL="609600" indent="-609600">
              <a:lnSpc>
                <a:spcPct val="100000"/>
              </a:lnSpc>
              <a:spcBef>
                <a:spcPts val="7200"/>
              </a:spcBef>
              <a:buSzPct val="123000"/>
              <a:buChar char="•"/>
            </a:pPr>
            <a:r>
              <a:t>Revealing reasoning capacity and scaling across model size &amp; data.</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How Do Components Function in Language Models?"/>
          <p:cNvSpPr txBox="1"/>
          <p:nvPr>
            <p:ph type="title"/>
          </p:nvPr>
        </p:nvSpPr>
        <p:spPr>
          <a:xfrm>
            <a:off x="822941" y="3684596"/>
            <a:ext cx="21971005" cy="4648201"/>
          </a:xfrm>
          <a:prstGeom prst="rect">
            <a:avLst/>
          </a:prstGeom>
        </p:spPr>
        <p:txBody>
          <a:bodyPr/>
          <a:lstStyle/>
          <a:p>
            <a:pPr/>
            <a:r>
              <a:t>How Do Components Function in Language Models?</a:t>
            </a:r>
          </a:p>
        </p:txBody>
      </p:sp>
      <p:sp>
        <p:nvSpPr>
          <p:cNvPr id="1123" name="Topics…"/>
          <p:cNvSpPr txBox="1"/>
          <p:nvPr/>
        </p:nvSpPr>
        <p:spPr>
          <a:xfrm>
            <a:off x="949633" y="9056890"/>
            <a:ext cx="15920009" cy="3353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lnSpc>
                <a:spcPct val="100000"/>
              </a:lnSpc>
              <a:buSzPct val="123000"/>
              <a:buChar char="•"/>
            </a:pPr>
            <a:r>
              <a:rPr b="1"/>
              <a:t>Attention</a:t>
            </a:r>
            <a:r>
              <a:t>: Attention, position and context</a:t>
            </a:r>
          </a:p>
          <a:p>
            <a:pPr marL="609600" indent="-609600">
              <a:lnSpc>
                <a:spcPct val="100000"/>
              </a:lnSpc>
              <a:buSzPct val="123000"/>
              <a:buChar char="•"/>
            </a:pPr>
            <a:r>
              <a:rPr b="1"/>
              <a:t>Embeddings</a:t>
            </a:r>
            <a:r>
              <a:t>: What is the function of word embeddings</a:t>
            </a:r>
          </a:p>
        </p:txBody>
      </p:sp>
      <p:sp>
        <p:nvSpPr>
          <p:cNvPr id="1124" name="Part 2: Physiology"/>
          <p:cNvSpPr txBox="1"/>
          <p:nvPr/>
        </p:nvSpPr>
        <p:spPr>
          <a:xfrm>
            <a:off x="824980" y="870525"/>
            <a:ext cx="8961883"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5">
                    <a:hueOff val="-82419"/>
                    <a:satOff val="-9513"/>
                    <a:lumOff val="-16343"/>
                  </a:schemeClr>
                </a:solidFill>
              </a:defRPr>
            </a:lvl1pPr>
          </a:lstStyle>
          <a:p>
            <a:pPr/>
            <a:r>
              <a:t>Part 2: Physiology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127" name="Attention, Position and Context"/>
          <p:cNvSpPr txBox="1"/>
          <p:nvPr>
            <p:ph type="ctrTitle"/>
          </p:nvPr>
        </p:nvSpPr>
        <p:spPr>
          <a:xfrm>
            <a:off x="1206496" y="4533900"/>
            <a:ext cx="21971004" cy="4648200"/>
          </a:xfrm>
          <a:prstGeom prst="rect">
            <a:avLst/>
          </a:prstGeom>
        </p:spPr>
        <p:txBody>
          <a:bodyPr anchor="ctr"/>
          <a:lstStyle/>
          <a:p>
            <a:pPr/>
            <a:r>
              <a:t>Attention, Position and Context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Rectangle"/>
          <p:cNvSpPr/>
          <p:nvPr/>
        </p:nvSpPr>
        <p:spPr>
          <a:xfrm>
            <a:off x="18120450" y="6050475"/>
            <a:ext cx="2857950" cy="2792394"/>
          </a:xfrm>
          <a:prstGeom prst="rect">
            <a:avLst/>
          </a:prstGeom>
          <a:solidFill>
            <a:srgbClr val="D5D5D5"/>
          </a:solidFill>
          <a:ln w="50800">
            <a:solidFill>
              <a:srgbClr val="000000"/>
            </a:solidFill>
            <a:custDash>
              <a:ds d="600000" sp="6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30" name="Absolute Positional Encoding: ❌"/>
          <p:cNvSpPr txBox="1"/>
          <p:nvPr>
            <p:ph type="title"/>
          </p:nvPr>
        </p:nvSpPr>
        <p:spPr>
          <a:prstGeom prst="rect">
            <a:avLst/>
          </a:prstGeom>
        </p:spPr>
        <p:txBody>
          <a:bodyPr/>
          <a:lstStyle>
            <a:lvl1pPr defTabSz="2292038">
              <a:defRPr spc="-159" sz="7990"/>
            </a:lvl1pPr>
          </a:lstStyle>
          <a:p>
            <a:pPr/>
            <a:r>
              <a:t>Absolute Positional Encoding: ❌</a:t>
            </a:r>
          </a:p>
        </p:txBody>
      </p:sp>
      <p:sp>
        <p:nvSpPr>
          <p:cNvPr id="1131" name="The absolute positional encoding used in vanilla Transformers is not generalizable to unseen lengths."/>
          <p:cNvSpPr txBox="1"/>
          <p:nvPr>
            <p:ph type="body" idx="1"/>
          </p:nvPr>
        </p:nvSpPr>
        <p:spPr>
          <a:prstGeom prst="rect">
            <a:avLst/>
          </a:prstGeom>
        </p:spPr>
        <p:txBody>
          <a:bodyPr/>
          <a:lstStyle/>
          <a:p>
            <a:pPr marL="0" indent="0">
              <a:lnSpc>
                <a:spcPct val="110000"/>
              </a:lnSpc>
              <a:buSzTx/>
              <a:buNone/>
              <a:defRPr sz="5400"/>
            </a:pPr>
            <a:r>
              <a:t>The</a:t>
            </a:r>
            <a:r>
              <a:rPr b="1"/>
              <a:t> absolute positional encoding</a:t>
            </a:r>
            <a:r>
              <a:t> used in vanilla Transformers is not generalizable to unseen lengths.</a:t>
            </a:r>
          </a:p>
        </p:txBody>
      </p:sp>
      <p:sp>
        <p:nvSpPr>
          <p:cNvPr id="1132" name="https://erdem.pl/2021/05/understanding-positional-encoding-in-transformers"/>
          <p:cNvSpPr txBox="1"/>
          <p:nvPr/>
        </p:nvSpPr>
        <p:spPr>
          <a:xfrm>
            <a:off x="12192000" y="13372010"/>
            <a:ext cx="797334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https://erdem.pl/2021/05/understanding-positional-encoding-in-transformers</a:t>
            </a:r>
          </a:p>
        </p:txBody>
      </p:sp>
      <p:pic>
        <p:nvPicPr>
          <p:cNvPr id="1133" name="pasted-movie.png" descr="pasted-movie.png"/>
          <p:cNvPicPr>
            <a:picLocks noChangeAspect="1"/>
          </p:cNvPicPr>
          <p:nvPr/>
        </p:nvPicPr>
        <p:blipFill>
          <a:blip r:embed="rId2">
            <a:extLst/>
          </a:blip>
          <a:srcRect l="1923" t="0" r="1923" b="37188"/>
          <a:stretch>
            <a:fillRect/>
          </a:stretch>
        </p:blipFill>
        <p:spPr>
          <a:xfrm>
            <a:off x="8019033" y="9661273"/>
            <a:ext cx="7147585" cy="3435196"/>
          </a:xfrm>
          <a:prstGeom prst="rect">
            <a:avLst/>
          </a:prstGeom>
          <a:ln w="12700">
            <a:miter lim="400000"/>
          </a:ln>
        </p:spPr>
      </p:pic>
      <p:pic>
        <p:nvPicPr>
          <p:cNvPr id="1134" name="Image" descr="Image"/>
          <p:cNvPicPr>
            <a:picLocks noChangeAspect="0"/>
          </p:cNvPicPr>
          <p:nvPr/>
        </p:nvPicPr>
        <p:blipFill>
          <a:blip r:embed="rId3">
            <a:extLst/>
          </a:blip>
          <a:srcRect l="4445" t="769" r="6419" b="6155"/>
          <a:stretch>
            <a:fillRect/>
          </a:stretch>
        </p:blipFill>
        <p:spPr>
          <a:xfrm rot="16200000">
            <a:off x="9559646" y="553069"/>
            <a:ext cx="2902669" cy="13787245"/>
          </a:xfrm>
          <a:prstGeom prst="rect">
            <a:avLst/>
          </a:prstGeom>
          <a:ln w="12700">
            <a:miter lim="400000"/>
          </a:ln>
        </p:spPr>
      </p:pic>
      <p:sp>
        <p:nvSpPr>
          <p:cNvPr id="1135" name="Line"/>
          <p:cNvSpPr/>
          <p:nvPr/>
        </p:nvSpPr>
        <p:spPr>
          <a:xfrm flipH="1" flipV="1">
            <a:off x="4413394" y="9032179"/>
            <a:ext cx="3409679" cy="885729"/>
          </a:xfrm>
          <a:prstGeom prst="line">
            <a:avLst/>
          </a:prstGeom>
          <a:ln w="25400">
            <a:solidFill>
              <a:srgbClr val="000000"/>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36" name="Line"/>
          <p:cNvSpPr/>
          <p:nvPr/>
        </p:nvSpPr>
        <p:spPr>
          <a:xfrm flipV="1">
            <a:off x="12284495" y="8982230"/>
            <a:ext cx="5410393" cy="844621"/>
          </a:xfrm>
          <a:prstGeom prst="line">
            <a:avLst/>
          </a:prstGeom>
          <a:ln w="25400">
            <a:solidFill>
              <a:srgbClr val="000000"/>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37" name="Unseen positions"/>
          <p:cNvSpPr txBox="1"/>
          <p:nvPr/>
        </p:nvSpPr>
        <p:spPr>
          <a:xfrm>
            <a:off x="18296425" y="8417610"/>
            <a:ext cx="2506000"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Unseen positions</a:t>
            </a:r>
          </a:p>
        </p:txBody>
      </p:sp>
      <p:sp>
        <p:nvSpPr>
          <p:cNvPr id="1138" name="???"/>
          <p:cNvSpPr txBox="1"/>
          <p:nvPr/>
        </p:nvSpPr>
        <p:spPr>
          <a:xfrm>
            <a:off x="18296425" y="6949339"/>
            <a:ext cx="2506000" cy="9946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lvl1pPr>
          </a:lstStyle>
          <a:p>
            <a:pPr/>
            <a:r>
              <a:t>???</a:t>
            </a:r>
          </a:p>
        </p:txBody>
      </p:sp>
      <p:sp>
        <p:nvSpPr>
          <p:cNvPr id="113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13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2" grpId="1"/>
      <p:bldP build="whole" bldLvl="1" animBg="1" rev="0" advAuto="0" spid="1134"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Su, Jianlin, et al. &quot;Roformer: Enhanced transformer with rotary position embedding.&quot; arXiv preprint arXiv:2104.09864 (2021)."/>
          <p:cNvSpPr txBox="1"/>
          <p:nvPr/>
        </p:nvSpPr>
        <p:spPr>
          <a:xfrm>
            <a:off x="5744421" y="13237602"/>
            <a:ext cx="12652810"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800">
                <a:solidFill>
                  <a:srgbClr val="222222"/>
                </a:solidFill>
                <a:latin typeface="Arial"/>
                <a:ea typeface="Arial"/>
                <a:cs typeface="Arial"/>
                <a:sym typeface="Arial"/>
              </a:defRPr>
            </a:lvl1pPr>
          </a:lstStyle>
          <a:p>
            <a:pPr/>
            <a:r>
              <a:t>Su, Jianlin, et al. "Roformer: Enhanced transformer with rotary position embedding." arXiv preprint arXiv:2104.09864 (2021).</a:t>
            </a:r>
          </a:p>
        </p:txBody>
      </p:sp>
      <p:pic>
        <p:nvPicPr>
          <p:cNvPr id="1142" name="Image" descr="Image"/>
          <p:cNvPicPr>
            <a:picLocks noChangeAspect="1"/>
          </p:cNvPicPr>
          <p:nvPr/>
        </p:nvPicPr>
        <p:blipFill>
          <a:blip r:embed="rId2">
            <a:extLst/>
          </a:blip>
          <a:srcRect l="47482" t="3955" r="4485" b="69046"/>
          <a:stretch>
            <a:fillRect/>
          </a:stretch>
        </p:blipFill>
        <p:spPr>
          <a:xfrm>
            <a:off x="6142146" y="9737101"/>
            <a:ext cx="7873094" cy="3290379"/>
          </a:xfrm>
          <a:prstGeom prst="rect">
            <a:avLst/>
          </a:prstGeom>
          <a:ln w="12700">
            <a:miter lim="400000"/>
          </a:ln>
        </p:spPr>
      </p:pic>
      <p:sp>
        <p:nvSpPr>
          <p:cNvPr id="1143" name="RoPE:"/>
          <p:cNvSpPr txBox="1"/>
          <p:nvPr/>
        </p:nvSpPr>
        <p:spPr>
          <a:xfrm>
            <a:off x="3508666" y="8125428"/>
            <a:ext cx="1897991"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1">
                    <a:lumOff val="-13575"/>
                  </a:schemeClr>
                </a:solidFill>
              </a:defRPr>
            </a:lvl1pPr>
          </a:lstStyle>
          <a:p>
            <a:pPr/>
            <a:r>
              <a:t>RoPE:</a:t>
            </a:r>
          </a:p>
        </p:txBody>
      </p:sp>
      <p:sp>
        <p:nvSpPr>
          <p:cNvPr id="1144" name="Relative Positional Encoding: ❓"/>
          <p:cNvSpPr txBox="1"/>
          <p:nvPr>
            <p:ph type="title"/>
          </p:nvPr>
        </p:nvSpPr>
        <p:spPr>
          <a:prstGeom prst="rect">
            <a:avLst/>
          </a:prstGeom>
        </p:spPr>
        <p:txBody>
          <a:bodyPr/>
          <a:lstStyle>
            <a:lvl1pPr defTabSz="2292038">
              <a:defRPr spc="-159" sz="7990"/>
            </a:lvl1pPr>
          </a:lstStyle>
          <a:p>
            <a:pPr/>
            <a:r>
              <a:t>Relative Positional Encoding: ❓</a:t>
            </a:r>
          </a:p>
        </p:txBody>
      </p:sp>
      <p:sp>
        <p:nvSpPr>
          <p:cNvPr id="1145" name="Relative positional encoding was proposed in the hope to alleviate this problem…"/>
          <p:cNvSpPr txBox="1"/>
          <p:nvPr>
            <p:ph type="body" sz="half" idx="1"/>
          </p:nvPr>
        </p:nvSpPr>
        <p:spPr>
          <a:xfrm>
            <a:off x="1206500" y="2785817"/>
            <a:ext cx="21971000" cy="3447251"/>
          </a:xfrm>
          <a:prstGeom prst="rect">
            <a:avLst/>
          </a:prstGeom>
        </p:spPr>
        <p:txBody>
          <a:bodyPr/>
          <a:lstStyle/>
          <a:p>
            <a:pPr marL="0" indent="0">
              <a:buSzTx/>
              <a:buNone/>
              <a:defRPr sz="5600"/>
            </a:pPr>
            <a:r>
              <a:rPr b="1"/>
              <a:t>Relative positional encoding</a:t>
            </a:r>
            <a:r>
              <a:t> was proposed in the hope to alleviate this problem</a:t>
            </a:r>
          </a:p>
          <a:p>
            <a:pPr marL="0" indent="0">
              <a:buSzTx/>
              <a:buNone/>
              <a:defRPr sz="5600"/>
            </a:pPr>
            <a:r>
              <a:rPr b="1"/>
              <a:t>Core idea:</a:t>
            </a:r>
            <a:r>
              <a:t> determining attention based on distance</a:t>
            </a:r>
          </a:p>
        </p:txBody>
      </p:sp>
      <p:sp>
        <p:nvSpPr>
          <p:cNvPr id="1146" name="(Used in LLaMA, Llama-2, GPT-J, etc.)"/>
          <p:cNvSpPr txBox="1"/>
          <p:nvPr/>
        </p:nvSpPr>
        <p:spPr>
          <a:xfrm>
            <a:off x="2195921" y="10059976"/>
            <a:ext cx="3409152"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(Used in LLaMA, Llama-2, GPT-J, etc.)</a:t>
            </a:r>
          </a:p>
        </p:txBody>
      </p:sp>
      <p:sp>
        <p:nvSpPr>
          <p:cNvPr id="1147" name="Text"/>
          <p:cNvSpPr txBox="1"/>
          <p:nvPr/>
        </p:nvSpPr>
        <p:spPr>
          <a:xfrm>
            <a:off x="6583597" y="6419510"/>
            <a:ext cx="1641190"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r>
                    <m:rPr>
                      <m:sty m:val="bi"/>
                    </m:rP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m:t>
                  </m:r>
                </m:oMath>
              </m:oMathPara>
            </a14:m>
          </a:p>
        </p:txBody>
      </p:sp>
      <p:sp>
        <p:nvSpPr>
          <p:cNvPr id="1148" name="Rounded Rectangle"/>
          <p:cNvSpPr/>
          <p:nvPr/>
        </p:nvSpPr>
        <p:spPr>
          <a:xfrm>
            <a:off x="7983522" y="7680993"/>
            <a:ext cx="786567" cy="786566"/>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49" name="Rounded Rectangle"/>
          <p:cNvSpPr/>
          <p:nvPr/>
        </p:nvSpPr>
        <p:spPr>
          <a:xfrm>
            <a:off x="9108764"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0" name="Rounded Rectangle"/>
          <p:cNvSpPr/>
          <p:nvPr/>
        </p:nvSpPr>
        <p:spPr>
          <a:xfrm>
            <a:off x="10234006" y="7727213"/>
            <a:ext cx="786566"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1" name="Rounded Rectangle"/>
          <p:cNvSpPr/>
          <p:nvPr/>
        </p:nvSpPr>
        <p:spPr>
          <a:xfrm>
            <a:off x="11359248"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2" name="Rounded Rectangle"/>
          <p:cNvSpPr/>
          <p:nvPr/>
        </p:nvSpPr>
        <p:spPr>
          <a:xfrm>
            <a:off x="14734975" y="7727213"/>
            <a:ext cx="786566"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3" name="Rounded Rectangle"/>
          <p:cNvSpPr/>
          <p:nvPr/>
        </p:nvSpPr>
        <p:spPr>
          <a:xfrm>
            <a:off x="15860216"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4" name="… …"/>
          <p:cNvSpPr txBox="1"/>
          <p:nvPr/>
        </p:nvSpPr>
        <p:spPr>
          <a:xfrm>
            <a:off x="12749772" y="7635393"/>
            <a:ext cx="150296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55" name="Rounded Rectangle"/>
          <p:cNvSpPr/>
          <p:nvPr/>
        </p:nvSpPr>
        <p:spPr>
          <a:xfrm>
            <a:off x="7876616" y="7504953"/>
            <a:ext cx="2114467" cy="1174364"/>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6" name="Rounded Rectangle"/>
          <p:cNvSpPr/>
          <p:nvPr/>
        </p:nvSpPr>
        <p:spPr>
          <a:xfrm>
            <a:off x="10132676" y="7504953"/>
            <a:ext cx="2114468" cy="1174364"/>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7" name="Rounded Rectangle"/>
          <p:cNvSpPr/>
          <p:nvPr/>
        </p:nvSpPr>
        <p:spPr>
          <a:xfrm>
            <a:off x="14633644" y="7533313"/>
            <a:ext cx="2114468" cy="1174365"/>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8" name="Text"/>
          <p:cNvSpPr txBox="1"/>
          <p:nvPr/>
        </p:nvSpPr>
        <p:spPr>
          <a:xfrm>
            <a:off x="11698045" y="9887315"/>
            <a:ext cx="1706858"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r>
                    <m:rPr>
                      <m:nor/>
                    </m:rPr>
                    <a:rPr xmlns:a="http://schemas.openxmlformats.org/drawingml/2006/main" sz="5750" i="1">
                      <a:solidFill>
                        <a:srgbClr val="000000"/>
                      </a:solidFill>
                      <a:latin typeface="Cambria Math" panose="02040503050406030204" pitchFamily="18" charset="0"/>
                    </a:rPr>
                    <m:t>rot</m:t>
                  </m:r>
                  <m:r>
                    <a:rPr xmlns:a="http://schemas.openxmlformats.org/drawingml/2006/main" sz="5750" i="1">
                      <a:solidFill>
                        <a:srgbClr val="000000"/>
                      </a:solidFill>
                      <a:latin typeface="Cambria Math" panose="02040503050406030204" pitchFamily="18" charset="0"/>
                    </a:rPr>
                    <m:t>(</m:t>
                  </m:r>
                  <m:r>
                    <m:rPr>
                      <m:sty m:val="bi"/>
                    </m:rP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oMath>
              </m:oMathPara>
            </a14:m>
          </a:p>
        </p:txBody>
      </p:sp>
      <p:pic>
        <p:nvPicPr>
          <p:cNvPr id="1159" name="Image" descr="Image"/>
          <p:cNvPicPr>
            <a:picLocks noChangeAspect="1"/>
          </p:cNvPicPr>
          <p:nvPr/>
        </p:nvPicPr>
        <p:blipFill>
          <a:blip r:embed="rId2">
            <a:extLst/>
          </a:blip>
          <a:srcRect l="80256" t="14602" r="8137" b="75873"/>
          <a:stretch>
            <a:fillRect/>
          </a:stretch>
        </p:blipFill>
        <p:spPr>
          <a:xfrm>
            <a:off x="13872261" y="11036349"/>
            <a:ext cx="1834312" cy="1119192"/>
          </a:xfrm>
          <a:prstGeom prst="rect">
            <a:avLst/>
          </a:prstGeom>
          <a:ln w="12700">
            <a:miter lim="400000"/>
          </a:ln>
        </p:spPr>
      </p:pic>
      <p:sp>
        <p:nvSpPr>
          <p:cNvPr id="1160" name="…"/>
          <p:cNvSpPr txBox="1"/>
          <p:nvPr/>
        </p:nvSpPr>
        <p:spPr>
          <a:xfrm>
            <a:off x="13150133" y="11017539"/>
            <a:ext cx="89337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61" name="Text"/>
          <p:cNvSpPr txBox="1"/>
          <p:nvPr/>
        </p:nvSpPr>
        <p:spPr>
          <a:xfrm>
            <a:off x="8174152" y="6417236"/>
            <a:ext cx="983601"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1</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2" name="Text"/>
          <p:cNvSpPr txBox="1"/>
          <p:nvPr/>
        </p:nvSpPr>
        <p:spPr>
          <a:xfrm>
            <a:off x="9295048" y="6417236"/>
            <a:ext cx="985870"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2</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3" name="Text"/>
          <p:cNvSpPr txBox="1"/>
          <p:nvPr/>
        </p:nvSpPr>
        <p:spPr>
          <a:xfrm>
            <a:off x="10437803" y="6416793"/>
            <a:ext cx="983601"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3</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4" name="Text"/>
          <p:cNvSpPr txBox="1"/>
          <p:nvPr/>
        </p:nvSpPr>
        <p:spPr>
          <a:xfrm>
            <a:off x="11545533" y="6381056"/>
            <a:ext cx="983600"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4</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5" name="Text"/>
          <p:cNvSpPr txBox="1"/>
          <p:nvPr/>
        </p:nvSpPr>
        <p:spPr>
          <a:xfrm>
            <a:off x="16050846" y="6377657"/>
            <a:ext cx="927453" cy="10038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d</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6" name="… …"/>
          <p:cNvSpPr txBox="1"/>
          <p:nvPr/>
        </p:nvSpPr>
        <p:spPr>
          <a:xfrm>
            <a:off x="12874670" y="6460356"/>
            <a:ext cx="150297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67" name="Text"/>
          <p:cNvSpPr txBox="1"/>
          <p:nvPr/>
        </p:nvSpPr>
        <p:spPr>
          <a:xfrm>
            <a:off x="14660286" y="6375590"/>
            <a:ext cx="1603139" cy="100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1</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8" name="only depends on  , regardless of   or  ."/>
          <p:cNvSpPr txBox="1"/>
          <p:nvPr/>
        </p:nvSpPr>
        <p:spPr>
          <a:xfrm>
            <a:off x="15974671" y="9595751"/>
            <a:ext cx="5330334" cy="3573291"/>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pPr>
            <a14:m>
              <m:oMathPara>
                <m:oMathParaPr>
                  <m:jc m:val="left"/>
                </m:oMathParaPr>
                <m:oMath>
                  <m:sSub>
                    <m:e>
                      <m:r>
                        <a:rPr xmlns:a="http://schemas.openxmlformats.org/drawingml/2006/main" sz="5650" i="1">
                          <a:solidFill>
                            <a:srgbClr val="000000"/>
                          </a:solidFill>
                          <a:latin typeface="Cambria Math" panose="02040503050406030204" pitchFamily="18" charset="0"/>
                        </a:rPr>
                        <m:t>l</m:t>
                      </m:r>
                    </m:e>
                    <m:sub>
                      <m:r>
                        <a:rPr xmlns:a="http://schemas.openxmlformats.org/drawingml/2006/main" sz="5650" i="1">
                          <a:solidFill>
                            <a:srgbClr val="000000"/>
                          </a:solidFill>
                          <a:latin typeface="Cambria Math" panose="02040503050406030204" pitchFamily="18" charset="0"/>
                        </a:rPr>
                        <m:t>i</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j</m:t>
                      </m:r>
                    </m:sub>
                  </m:sSub>
                  <m:r>
                    <a:rPr xmlns:a="http://schemas.openxmlformats.org/drawingml/2006/main" sz="5650" i="1">
                      <a:solidFill>
                        <a:srgbClr val="000000"/>
                      </a:solidFill>
                      <a:latin typeface="Cambria Math" panose="02040503050406030204" pitchFamily="18" charset="0"/>
                    </a:rPr>
                    <m:t>=</m:t>
                  </m:r>
                  <m:r>
                    <m:rPr>
                      <m:nor/>
                    </m:rPr>
                    <a:rPr xmlns:a="http://schemas.openxmlformats.org/drawingml/2006/main" sz="5650" i="1">
                      <a:solidFill>
                        <a:srgbClr val="000000"/>
                      </a:solidFill>
                      <a:latin typeface="Cambria Math" panose="02040503050406030204" pitchFamily="18" charset="0"/>
                    </a:rPr>
                    <m:t>rot</m:t>
                  </m:r>
                  <m:r>
                    <a:rPr xmlns:a="http://schemas.openxmlformats.org/drawingml/2006/main" sz="5650" i="1">
                      <a:solidFill>
                        <a:srgbClr val="000000"/>
                      </a:solidFill>
                      <a:latin typeface="Cambria Math" panose="02040503050406030204" pitchFamily="18" charset="0"/>
                    </a:rPr>
                    <m:t>(</m:t>
                  </m:r>
                  <m:sSub>
                    <m:e>
                      <m:r>
                        <m:rPr>
                          <m:sty m:val="bi"/>
                        </m:rPr>
                        <a:rPr xmlns:a="http://schemas.openxmlformats.org/drawingml/2006/main" sz="5650" i="1">
                          <a:solidFill>
                            <a:srgbClr val="000000"/>
                          </a:solidFill>
                          <a:latin typeface="Cambria Math" panose="02040503050406030204" pitchFamily="18" charset="0"/>
                        </a:rPr>
                        <m:t>q</m:t>
                      </m:r>
                    </m:e>
                    <m:sub>
                      <m:r>
                        <a:rPr xmlns:a="http://schemas.openxmlformats.org/drawingml/2006/main" sz="5650" i="1">
                          <a:solidFill>
                            <a:srgbClr val="000000"/>
                          </a:solidFill>
                          <a:latin typeface="Cambria Math" panose="02040503050406030204" pitchFamily="18" charset="0"/>
                        </a:rPr>
                        <m:t>i</m:t>
                      </m:r>
                    </m:sub>
                  </m:sSub>
                  <m:sSup>
                    <m:e>
                      <m:r>
                        <a:rPr xmlns:a="http://schemas.openxmlformats.org/drawingml/2006/main" sz="5650" i="1">
                          <a:solidFill>
                            <a:srgbClr val="000000"/>
                          </a:solidFill>
                          <a:latin typeface="Cambria Math" panose="02040503050406030204" pitchFamily="18" charset="0"/>
                        </a:rPr>
                        <m:t>)</m:t>
                      </m:r>
                    </m:e>
                    <m:sup>
                      <m:r>
                        <a:rPr xmlns:a="http://schemas.openxmlformats.org/drawingml/2006/main" sz="5650" i="1">
                          <a:solidFill>
                            <a:srgbClr val="000000"/>
                          </a:solidFill>
                          <a:latin typeface="Cambria Math" panose="02040503050406030204" pitchFamily="18" charset="0"/>
                        </a:rPr>
                        <m:t>⊤</m:t>
                      </m:r>
                    </m:sup>
                  </m:sSup>
                  <m:r>
                    <m:rPr>
                      <m:nor/>
                    </m:rPr>
                    <a:rPr xmlns:a="http://schemas.openxmlformats.org/drawingml/2006/main" sz="5650" i="1">
                      <a:solidFill>
                        <a:srgbClr val="000000"/>
                      </a:solidFill>
                      <a:latin typeface="Cambria Math" panose="02040503050406030204" pitchFamily="18" charset="0"/>
                    </a:rPr>
                    <m:t>rot</m:t>
                  </m:r>
                  <m:r>
                    <a:rPr xmlns:a="http://schemas.openxmlformats.org/drawingml/2006/main" sz="5650" i="1">
                      <a:solidFill>
                        <a:srgbClr val="000000"/>
                      </a:solidFill>
                      <a:latin typeface="Cambria Math" panose="02040503050406030204" pitchFamily="18" charset="0"/>
                    </a:rPr>
                    <m:t>(</m:t>
                  </m:r>
                  <m:sSub>
                    <m:e>
                      <m:r>
                        <m:rPr>
                          <m:sty m:val="bi"/>
                        </m:rPr>
                        <a:rPr xmlns:a="http://schemas.openxmlformats.org/drawingml/2006/main" sz="5650" i="1">
                          <a:solidFill>
                            <a:srgbClr val="000000"/>
                          </a:solidFill>
                          <a:latin typeface="Cambria Math" panose="02040503050406030204" pitchFamily="18" charset="0"/>
                        </a:rPr>
                        <m:t>k</m:t>
                      </m:r>
                    </m:e>
                    <m:sub>
                      <m:r>
                        <a:rPr xmlns:a="http://schemas.openxmlformats.org/drawingml/2006/main" sz="5650" i="1">
                          <a:solidFill>
                            <a:srgbClr val="000000"/>
                          </a:solidFill>
                          <a:latin typeface="Cambria Math" panose="02040503050406030204" pitchFamily="18" charset="0"/>
                        </a:rPr>
                        <m:t>j</m:t>
                      </m:r>
                    </m:sub>
                  </m:sSub>
                  <m:r>
                    <a:rPr xmlns:a="http://schemas.openxmlformats.org/drawingml/2006/main" sz="5650" i="1">
                      <a:solidFill>
                        <a:srgbClr val="000000"/>
                      </a:solidFill>
                      <a:latin typeface="Cambria Math" panose="02040503050406030204" pitchFamily="18" charset="0"/>
                    </a:rPr>
                    <m:t>)</m:t>
                  </m:r>
                </m:oMath>
              </m:oMathPara>
            </a14:m>
          </a:p>
          <a:p>
            <a:pPr>
              <a:lnSpc>
                <a:spcPct val="100000"/>
              </a:lnSpc>
              <a:spcBef>
                <a:spcPts val="0"/>
              </a:spcBef>
            </a:pPr>
            <a:r>
              <a:t>only depends on </a:t>
            </a:r>
            <a14:m>
              <m:oMath>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j</m:t>
                </m:r>
              </m:oMath>
            </a14:m>
            <a:r>
              <a:t>, regardless of </a:t>
            </a:r>
            <a14:m>
              <m:oMath>
                <m:r>
                  <a:rPr xmlns:a="http://schemas.openxmlformats.org/drawingml/2006/main" sz="5750" i="1">
                    <a:solidFill>
                      <a:srgbClr val="000000"/>
                    </a:solidFill>
                    <a:latin typeface="Cambria Math" panose="02040503050406030204" pitchFamily="18" charset="0"/>
                  </a:rPr>
                  <m:t>i</m:t>
                </m:r>
              </m:oMath>
            </a14:m>
            <a:r>
              <a:t> or </a:t>
            </a:r>
            <a14:m>
              <m:oMath>
                <m:r>
                  <a:rPr xmlns:a="http://schemas.openxmlformats.org/drawingml/2006/main" sz="5750" i="1">
                    <a:solidFill>
                      <a:srgbClr val="000000"/>
                    </a:solidFill>
                    <a:latin typeface="Cambria Math" panose="02040503050406030204" pitchFamily="18" charset="0"/>
                  </a:rPr>
                  <m:t>j</m:t>
                </m:r>
              </m:oMath>
            </a14:m>
            <a:r>
              <a:t>.</a:t>
            </a:r>
          </a:p>
        </p:txBody>
      </p:sp>
      <p:sp>
        <p:nvSpPr>
          <p:cNvPr id="1169" name="Arrow"/>
          <p:cNvSpPr/>
          <p:nvPr/>
        </p:nvSpPr>
        <p:spPr>
          <a:xfrm rot="5400000">
            <a:off x="8374348" y="8933723"/>
            <a:ext cx="1119003" cy="924768"/>
          </a:xfrm>
          <a:prstGeom prst="rightArrow">
            <a:avLst>
              <a:gd name="adj1" fmla="val 45415"/>
              <a:gd name="adj2" fmla="val 62455"/>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70"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8"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2" name="vanilla.pdf" descr="vanilla.pdf"/>
          <p:cNvPicPr>
            <a:picLocks noChangeAspect="1"/>
          </p:cNvPicPr>
          <p:nvPr/>
        </p:nvPicPr>
        <p:blipFill>
          <a:blip r:embed="rId2">
            <a:extLst/>
          </a:blip>
          <a:stretch>
            <a:fillRect/>
          </a:stretch>
        </p:blipFill>
        <p:spPr>
          <a:xfrm>
            <a:off x="3865959" y="6316497"/>
            <a:ext cx="16652082" cy="6172201"/>
          </a:xfrm>
          <a:prstGeom prst="rect">
            <a:avLst/>
          </a:prstGeom>
          <a:ln w="12700">
            <a:miter lim="400000"/>
          </a:ln>
        </p:spPr>
      </p:pic>
      <p:sp>
        <p:nvSpPr>
          <p:cNvPr id="1173" name="length"/>
          <p:cNvSpPr txBox="1"/>
          <p:nvPr/>
        </p:nvSpPr>
        <p:spPr>
          <a:xfrm>
            <a:off x="18586195" y="12389251"/>
            <a:ext cx="1740100"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174" name="Negative Log-Likelihood (NLL, also = (perplexity))"/>
          <p:cNvSpPr txBox="1"/>
          <p:nvPr/>
        </p:nvSpPr>
        <p:spPr>
          <a:xfrm>
            <a:off x="4704396" y="5497127"/>
            <a:ext cx="14330302" cy="821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Times New Roman"/>
                <a:ea typeface="Times New Roman"/>
                <a:cs typeface="Times New Roman"/>
                <a:sym typeface="Times New Roman"/>
              </a:defRPr>
            </a:pPr>
            <a:r>
              <a:t>Negative Log-Likelihood (NLL</a:t>
            </a:r>
            <a:r>
              <a:rPr b="0"/>
              <a:t>, also =</a:t>
            </a:r>
            <a14:m>
              <m:oMath>
                <m:r>
                  <m:rPr>
                    <m:sty m:val="p"/>
                  </m:rPr>
                  <a:rPr xmlns:a="http://schemas.openxmlformats.org/drawingml/2006/main" sz="5000" i="1">
                    <a:solidFill>
                      <a:srgbClr val="000000"/>
                    </a:solidFill>
                    <a:latin typeface="Cambria Math" panose="02040503050406030204" pitchFamily="18" charset="0"/>
                  </a:rPr>
                  <m:t>log</m:t>
                </m:r>
              </m:oMath>
            </a14:m>
            <a:r>
              <a:rPr b="0"/>
              <a:t>(perplexity)</a:t>
            </a:r>
            <a:r>
              <a:t>) </a:t>
            </a:r>
            <a14:m>
              <m:oMath>
                <m:r>
                  <a:rPr xmlns:a="http://schemas.openxmlformats.org/drawingml/2006/main" sz="5000" i="1">
                    <a:solidFill>
                      <a:srgbClr val="000000"/>
                    </a:solidFill>
                    <a:latin typeface="Cambria Math" panose="02040503050406030204" pitchFamily="18" charset="0"/>
                  </a:rPr>
                  <m:t>↓</m:t>
                </m:r>
              </m:oMath>
            </a14:m>
          </a:p>
        </p:txBody>
      </p:sp>
      <p:sp>
        <p:nvSpPr>
          <p:cNvPr id="1175" name="Relative Positional Encoding: ❓"/>
          <p:cNvSpPr txBox="1"/>
          <p:nvPr>
            <p:ph type="title"/>
          </p:nvPr>
        </p:nvSpPr>
        <p:spPr>
          <a:prstGeom prst="rect">
            <a:avLst/>
          </a:prstGeom>
        </p:spPr>
        <p:txBody>
          <a:bodyPr/>
          <a:lstStyle>
            <a:lvl1pPr defTabSz="2292038">
              <a:defRPr spc="-159" sz="7990"/>
            </a:lvl1pPr>
          </a:lstStyle>
          <a:p>
            <a:pPr/>
            <a:r>
              <a:t>Relative Positional Encoding: ❓</a:t>
            </a:r>
          </a:p>
        </p:txBody>
      </p:sp>
      <p:sp>
        <p:nvSpPr>
          <p:cNvPr id="1176" name="However, current LLMs still struggle on unseen lengths."/>
          <p:cNvSpPr txBox="1"/>
          <p:nvPr/>
        </p:nvSpPr>
        <p:spPr>
          <a:xfrm>
            <a:off x="4516004" y="3054211"/>
            <a:ext cx="15351992" cy="1700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600"/>
            </a:lvl1pPr>
          </a:lstStyle>
          <a:p>
            <a:pPr/>
            <a:r>
              <a:t>However, current LLMs still struggle on unseen lengths.</a:t>
            </a:r>
          </a:p>
        </p:txBody>
      </p:sp>
      <p:sp>
        <p:nvSpPr>
          <p:cNvPr id="1177" name="Rectangle"/>
          <p:cNvSpPr/>
          <p:nvPr/>
        </p:nvSpPr>
        <p:spPr>
          <a:xfrm>
            <a:off x="4699628" y="10918462"/>
            <a:ext cx="15488766" cy="1256864"/>
          </a:xfrm>
          <a:prstGeom prst="rect">
            <a:avLst/>
          </a:prstGeom>
          <a:solidFill>
            <a:schemeClr val="accent1">
              <a:lumOff val="16847"/>
              <a:alpha val="188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78" name="Low perplexity, good fluency"/>
          <p:cNvSpPr txBox="1"/>
          <p:nvPr/>
        </p:nvSpPr>
        <p:spPr>
          <a:xfrm>
            <a:off x="8678614" y="11142677"/>
            <a:ext cx="7926325"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Low perplexity, good fluency</a:t>
            </a:r>
          </a:p>
        </p:txBody>
      </p:sp>
      <p:sp>
        <p:nvSpPr>
          <p:cNvPr id="1179" name="Rectangle"/>
          <p:cNvSpPr/>
          <p:nvPr/>
        </p:nvSpPr>
        <p:spPr>
          <a:xfrm>
            <a:off x="4699628" y="6429093"/>
            <a:ext cx="15488766" cy="4492760"/>
          </a:xfrm>
          <a:prstGeom prst="rect">
            <a:avLst/>
          </a:prstGeom>
          <a:solidFill>
            <a:schemeClr val="accent5">
              <a:hueOff val="-82419"/>
              <a:satOff val="-9513"/>
              <a:lumOff val="-16343"/>
              <a:alpha val="958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80" name="High perplexity, bad fluency"/>
          <p:cNvSpPr txBox="1"/>
          <p:nvPr/>
        </p:nvSpPr>
        <p:spPr>
          <a:xfrm>
            <a:off x="8678614" y="9178146"/>
            <a:ext cx="767882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High perplexity, bad fluency</a:t>
            </a:r>
          </a:p>
        </p:txBody>
      </p:sp>
      <p:sp>
        <p:nvSpPr>
          <p:cNvPr id="118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pectrum of Sciences of LMs"/>
          <p:cNvSpPr txBox="1"/>
          <p:nvPr>
            <p:ph type="title"/>
          </p:nvPr>
        </p:nvSpPr>
        <p:spPr>
          <a:prstGeom prst="rect">
            <a:avLst/>
          </a:prstGeom>
        </p:spPr>
        <p:txBody>
          <a:bodyPr/>
          <a:lstStyle/>
          <a:p>
            <a:pPr/>
            <a:r>
              <a:t>Spectrum of Sciences of LMs</a:t>
            </a:r>
          </a:p>
        </p:txBody>
      </p:sp>
      <p:sp>
        <p:nvSpPr>
          <p:cNvPr id="220" name="Shape"/>
          <p:cNvSpPr/>
          <p:nvPr/>
        </p:nvSpPr>
        <p:spPr>
          <a:xfrm>
            <a:off x="5264705" y="8646328"/>
            <a:ext cx="3108026" cy="4644470"/>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8"/>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8"/>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8"/>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8"/>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chemeClr val="accent1">
              <a:hueOff val="114395"/>
              <a:lumOff val="-24975"/>
              <a:alpha val="30741"/>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1" name="Shape"/>
          <p:cNvSpPr/>
          <p:nvPr/>
        </p:nvSpPr>
        <p:spPr>
          <a:xfrm>
            <a:off x="2052212" y="8648016"/>
            <a:ext cx="3108026" cy="4644472"/>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7"/>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7"/>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7"/>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7"/>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rgbClr val="1BA5F5">
              <a:alpha val="3074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2" name="Calculator"/>
          <p:cNvSpPr/>
          <p:nvPr/>
        </p:nvSpPr>
        <p:spPr>
          <a:xfrm>
            <a:off x="20388082" y="8027475"/>
            <a:ext cx="1436266" cy="2032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2" y="0"/>
                </a:moveTo>
                <a:cubicBezTo>
                  <a:pt x="681" y="0"/>
                  <a:pt x="0" y="481"/>
                  <a:pt x="0" y="1075"/>
                </a:cubicBezTo>
                <a:lnTo>
                  <a:pt x="0" y="20525"/>
                </a:lnTo>
                <a:cubicBezTo>
                  <a:pt x="0" y="21119"/>
                  <a:pt x="681" y="21600"/>
                  <a:pt x="1522" y="21600"/>
                </a:cubicBezTo>
                <a:lnTo>
                  <a:pt x="20081" y="21600"/>
                </a:lnTo>
                <a:cubicBezTo>
                  <a:pt x="20922" y="21600"/>
                  <a:pt x="21600" y="21119"/>
                  <a:pt x="21600" y="20525"/>
                </a:cubicBezTo>
                <a:lnTo>
                  <a:pt x="21600" y="1075"/>
                </a:lnTo>
                <a:cubicBezTo>
                  <a:pt x="21592" y="481"/>
                  <a:pt x="20912" y="0"/>
                  <a:pt x="20071" y="0"/>
                </a:cubicBezTo>
                <a:lnTo>
                  <a:pt x="1522" y="0"/>
                </a:lnTo>
                <a:close/>
                <a:moveTo>
                  <a:pt x="2866" y="1696"/>
                </a:moveTo>
                <a:lnTo>
                  <a:pt x="18734" y="1696"/>
                </a:lnTo>
                <a:cubicBezTo>
                  <a:pt x="19017" y="1696"/>
                  <a:pt x="19254" y="1857"/>
                  <a:pt x="19254" y="2062"/>
                </a:cubicBezTo>
                <a:lnTo>
                  <a:pt x="19254" y="4985"/>
                </a:lnTo>
                <a:cubicBezTo>
                  <a:pt x="19254" y="5185"/>
                  <a:pt x="19024" y="5351"/>
                  <a:pt x="18734" y="5351"/>
                </a:cubicBezTo>
                <a:lnTo>
                  <a:pt x="2866" y="5351"/>
                </a:lnTo>
                <a:cubicBezTo>
                  <a:pt x="2583" y="5351"/>
                  <a:pt x="2348" y="5190"/>
                  <a:pt x="2348" y="4985"/>
                </a:cubicBezTo>
                <a:lnTo>
                  <a:pt x="2348" y="2062"/>
                </a:lnTo>
                <a:cubicBezTo>
                  <a:pt x="2348" y="1862"/>
                  <a:pt x="2576" y="1696"/>
                  <a:pt x="2866" y="1696"/>
                </a:cubicBezTo>
                <a:close/>
                <a:moveTo>
                  <a:pt x="17580" y="6615"/>
                </a:moveTo>
                <a:cubicBezTo>
                  <a:pt x="17771" y="6615"/>
                  <a:pt x="17924" y="6723"/>
                  <a:pt x="17924" y="6858"/>
                </a:cubicBezTo>
                <a:cubicBezTo>
                  <a:pt x="17924" y="6993"/>
                  <a:pt x="17771" y="7101"/>
                  <a:pt x="17580" y="7101"/>
                </a:cubicBezTo>
                <a:cubicBezTo>
                  <a:pt x="17389" y="7106"/>
                  <a:pt x="17236" y="6993"/>
                  <a:pt x="17236" y="6858"/>
                </a:cubicBezTo>
                <a:cubicBezTo>
                  <a:pt x="17236" y="6723"/>
                  <a:pt x="17389" y="6615"/>
                  <a:pt x="17580" y="6615"/>
                </a:cubicBezTo>
                <a:close/>
                <a:moveTo>
                  <a:pt x="2890" y="6674"/>
                </a:moveTo>
                <a:lnTo>
                  <a:pt x="5121" y="6674"/>
                </a:lnTo>
                <a:cubicBezTo>
                  <a:pt x="5419" y="6674"/>
                  <a:pt x="5663" y="6847"/>
                  <a:pt x="5663" y="7057"/>
                </a:cubicBezTo>
                <a:lnTo>
                  <a:pt x="5663" y="8073"/>
                </a:lnTo>
                <a:cubicBezTo>
                  <a:pt x="5663" y="8284"/>
                  <a:pt x="5419" y="8456"/>
                  <a:pt x="5121" y="8456"/>
                </a:cubicBezTo>
                <a:lnTo>
                  <a:pt x="2890" y="8456"/>
                </a:lnTo>
                <a:cubicBezTo>
                  <a:pt x="2592" y="8456"/>
                  <a:pt x="2348" y="8284"/>
                  <a:pt x="2348" y="8073"/>
                </a:cubicBezTo>
                <a:lnTo>
                  <a:pt x="2348" y="7057"/>
                </a:lnTo>
                <a:cubicBezTo>
                  <a:pt x="2348" y="6847"/>
                  <a:pt x="2592" y="6674"/>
                  <a:pt x="2890" y="6674"/>
                </a:cubicBezTo>
                <a:close/>
                <a:moveTo>
                  <a:pt x="7400" y="6674"/>
                </a:moveTo>
                <a:lnTo>
                  <a:pt x="9669" y="6674"/>
                </a:lnTo>
                <a:cubicBezTo>
                  <a:pt x="9967" y="6674"/>
                  <a:pt x="10211" y="6847"/>
                  <a:pt x="10211" y="7057"/>
                </a:cubicBezTo>
                <a:lnTo>
                  <a:pt x="10211" y="8073"/>
                </a:lnTo>
                <a:cubicBezTo>
                  <a:pt x="10211" y="8284"/>
                  <a:pt x="9967" y="8456"/>
                  <a:pt x="9669" y="8456"/>
                </a:cubicBezTo>
                <a:lnTo>
                  <a:pt x="7400" y="8456"/>
                </a:lnTo>
                <a:cubicBezTo>
                  <a:pt x="7102" y="8456"/>
                  <a:pt x="6858" y="8284"/>
                  <a:pt x="6858" y="8073"/>
                </a:cubicBezTo>
                <a:lnTo>
                  <a:pt x="6858" y="7057"/>
                </a:lnTo>
                <a:cubicBezTo>
                  <a:pt x="6858" y="6847"/>
                  <a:pt x="7102" y="6674"/>
                  <a:pt x="7400" y="6674"/>
                </a:cubicBezTo>
                <a:close/>
                <a:moveTo>
                  <a:pt x="11924" y="6674"/>
                </a:moveTo>
                <a:lnTo>
                  <a:pt x="14195" y="6674"/>
                </a:lnTo>
                <a:cubicBezTo>
                  <a:pt x="14493" y="6674"/>
                  <a:pt x="14738" y="6847"/>
                  <a:pt x="14738" y="7057"/>
                </a:cubicBezTo>
                <a:lnTo>
                  <a:pt x="14738" y="8073"/>
                </a:lnTo>
                <a:cubicBezTo>
                  <a:pt x="14738" y="8284"/>
                  <a:pt x="14493" y="8456"/>
                  <a:pt x="14195" y="8456"/>
                </a:cubicBezTo>
                <a:lnTo>
                  <a:pt x="11924" y="8456"/>
                </a:lnTo>
                <a:cubicBezTo>
                  <a:pt x="11626" y="8456"/>
                  <a:pt x="11382" y="8284"/>
                  <a:pt x="11382" y="8073"/>
                </a:cubicBezTo>
                <a:lnTo>
                  <a:pt x="11382" y="7057"/>
                </a:lnTo>
                <a:cubicBezTo>
                  <a:pt x="11382" y="6847"/>
                  <a:pt x="11626" y="6674"/>
                  <a:pt x="11924" y="6674"/>
                </a:cubicBezTo>
                <a:close/>
                <a:moveTo>
                  <a:pt x="16433" y="7290"/>
                </a:moveTo>
                <a:lnTo>
                  <a:pt x="18743" y="7290"/>
                </a:lnTo>
                <a:lnTo>
                  <a:pt x="18743" y="7685"/>
                </a:lnTo>
                <a:lnTo>
                  <a:pt x="16433" y="7685"/>
                </a:lnTo>
                <a:lnTo>
                  <a:pt x="16433" y="7290"/>
                </a:lnTo>
                <a:close/>
                <a:moveTo>
                  <a:pt x="17580" y="7867"/>
                </a:moveTo>
                <a:cubicBezTo>
                  <a:pt x="17771" y="7867"/>
                  <a:pt x="17924" y="7975"/>
                  <a:pt x="17924" y="8110"/>
                </a:cubicBezTo>
                <a:cubicBezTo>
                  <a:pt x="17924" y="8245"/>
                  <a:pt x="17771" y="8353"/>
                  <a:pt x="17580" y="8353"/>
                </a:cubicBezTo>
                <a:cubicBezTo>
                  <a:pt x="17389" y="8353"/>
                  <a:pt x="17236" y="8245"/>
                  <a:pt x="17236" y="8110"/>
                </a:cubicBezTo>
                <a:cubicBezTo>
                  <a:pt x="17236" y="7975"/>
                  <a:pt x="17389" y="7867"/>
                  <a:pt x="17580" y="7867"/>
                </a:cubicBezTo>
                <a:close/>
                <a:moveTo>
                  <a:pt x="2890" y="9580"/>
                </a:moveTo>
                <a:lnTo>
                  <a:pt x="5121" y="9580"/>
                </a:lnTo>
                <a:cubicBezTo>
                  <a:pt x="5419" y="9580"/>
                  <a:pt x="5663" y="9752"/>
                  <a:pt x="5663" y="9963"/>
                </a:cubicBezTo>
                <a:lnTo>
                  <a:pt x="5663" y="10979"/>
                </a:lnTo>
                <a:cubicBezTo>
                  <a:pt x="5663" y="11189"/>
                  <a:pt x="5419" y="11362"/>
                  <a:pt x="5121" y="11362"/>
                </a:cubicBezTo>
                <a:lnTo>
                  <a:pt x="2890" y="11362"/>
                </a:lnTo>
                <a:cubicBezTo>
                  <a:pt x="2592" y="11362"/>
                  <a:pt x="2348" y="11189"/>
                  <a:pt x="2348" y="10979"/>
                </a:cubicBezTo>
                <a:lnTo>
                  <a:pt x="2348" y="9963"/>
                </a:lnTo>
                <a:cubicBezTo>
                  <a:pt x="2348" y="9752"/>
                  <a:pt x="2592" y="9580"/>
                  <a:pt x="2890" y="9580"/>
                </a:cubicBezTo>
                <a:close/>
                <a:moveTo>
                  <a:pt x="7400" y="9580"/>
                </a:moveTo>
                <a:lnTo>
                  <a:pt x="9669" y="9580"/>
                </a:lnTo>
                <a:cubicBezTo>
                  <a:pt x="9967" y="9580"/>
                  <a:pt x="10211" y="9752"/>
                  <a:pt x="10211" y="9963"/>
                </a:cubicBezTo>
                <a:lnTo>
                  <a:pt x="10211" y="10979"/>
                </a:lnTo>
                <a:cubicBezTo>
                  <a:pt x="10211" y="11189"/>
                  <a:pt x="9967" y="11362"/>
                  <a:pt x="9669" y="11362"/>
                </a:cubicBezTo>
                <a:lnTo>
                  <a:pt x="7400" y="11362"/>
                </a:lnTo>
                <a:cubicBezTo>
                  <a:pt x="7102" y="11362"/>
                  <a:pt x="6858" y="11189"/>
                  <a:pt x="6858" y="10979"/>
                </a:cubicBezTo>
                <a:lnTo>
                  <a:pt x="6858" y="9963"/>
                </a:lnTo>
                <a:cubicBezTo>
                  <a:pt x="6858" y="9752"/>
                  <a:pt x="7102" y="9580"/>
                  <a:pt x="7400" y="9580"/>
                </a:cubicBezTo>
                <a:close/>
                <a:moveTo>
                  <a:pt x="11924" y="9580"/>
                </a:moveTo>
                <a:lnTo>
                  <a:pt x="14195" y="9580"/>
                </a:lnTo>
                <a:cubicBezTo>
                  <a:pt x="14493" y="9580"/>
                  <a:pt x="14738" y="9752"/>
                  <a:pt x="14738" y="9963"/>
                </a:cubicBezTo>
                <a:lnTo>
                  <a:pt x="14738" y="10979"/>
                </a:lnTo>
                <a:cubicBezTo>
                  <a:pt x="14738" y="11189"/>
                  <a:pt x="14493" y="11362"/>
                  <a:pt x="14195" y="11362"/>
                </a:cubicBezTo>
                <a:lnTo>
                  <a:pt x="11924" y="11362"/>
                </a:lnTo>
                <a:cubicBezTo>
                  <a:pt x="11626" y="11362"/>
                  <a:pt x="11382" y="11189"/>
                  <a:pt x="11382" y="10979"/>
                </a:cubicBezTo>
                <a:lnTo>
                  <a:pt x="11382" y="9963"/>
                </a:lnTo>
                <a:cubicBezTo>
                  <a:pt x="11382" y="9752"/>
                  <a:pt x="11626" y="9580"/>
                  <a:pt x="11924" y="9580"/>
                </a:cubicBezTo>
                <a:close/>
                <a:moveTo>
                  <a:pt x="16969" y="9752"/>
                </a:moveTo>
                <a:lnTo>
                  <a:pt x="17587" y="10189"/>
                </a:lnTo>
                <a:lnTo>
                  <a:pt x="18208" y="9752"/>
                </a:lnTo>
                <a:lnTo>
                  <a:pt x="18598" y="10027"/>
                </a:lnTo>
                <a:lnTo>
                  <a:pt x="17979" y="10466"/>
                </a:lnTo>
                <a:lnTo>
                  <a:pt x="18598" y="10903"/>
                </a:lnTo>
                <a:lnTo>
                  <a:pt x="18199" y="11183"/>
                </a:lnTo>
                <a:lnTo>
                  <a:pt x="17580" y="10746"/>
                </a:lnTo>
                <a:lnTo>
                  <a:pt x="16961" y="11183"/>
                </a:lnTo>
                <a:lnTo>
                  <a:pt x="16572" y="10908"/>
                </a:lnTo>
                <a:lnTo>
                  <a:pt x="17191" y="10471"/>
                </a:lnTo>
                <a:lnTo>
                  <a:pt x="16572" y="10034"/>
                </a:lnTo>
                <a:lnTo>
                  <a:pt x="16969" y="9752"/>
                </a:lnTo>
                <a:close/>
                <a:moveTo>
                  <a:pt x="2890" y="12437"/>
                </a:moveTo>
                <a:lnTo>
                  <a:pt x="5121" y="12437"/>
                </a:lnTo>
                <a:cubicBezTo>
                  <a:pt x="5419" y="12437"/>
                  <a:pt x="5663" y="12609"/>
                  <a:pt x="5663" y="12820"/>
                </a:cubicBezTo>
                <a:lnTo>
                  <a:pt x="5663" y="13834"/>
                </a:lnTo>
                <a:cubicBezTo>
                  <a:pt x="5663" y="14045"/>
                  <a:pt x="5419" y="14219"/>
                  <a:pt x="5121" y="14219"/>
                </a:cubicBezTo>
                <a:lnTo>
                  <a:pt x="2890" y="14219"/>
                </a:lnTo>
                <a:cubicBezTo>
                  <a:pt x="2592" y="14219"/>
                  <a:pt x="2348" y="14045"/>
                  <a:pt x="2348" y="13834"/>
                </a:cubicBezTo>
                <a:lnTo>
                  <a:pt x="2348" y="12820"/>
                </a:lnTo>
                <a:cubicBezTo>
                  <a:pt x="2348" y="12609"/>
                  <a:pt x="2592" y="12437"/>
                  <a:pt x="2890" y="12437"/>
                </a:cubicBezTo>
                <a:close/>
                <a:moveTo>
                  <a:pt x="7400" y="12437"/>
                </a:moveTo>
                <a:lnTo>
                  <a:pt x="9669" y="12437"/>
                </a:lnTo>
                <a:cubicBezTo>
                  <a:pt x="9967" y="12437"/>
                  <a:pt x="10211" y="12609"/>
                  <a:pt x="10211" y="12820"/>
                </a:cubicBezTo>
                <a:lnTo>
                  <a:pt x="10211" y="13834"/>
                </a:lnTo>
                <a:cubicBezTo>
                  <a:pt x="10211" y="14045"/>
                  <a:pt x="9967" y="14219"/>
                  <a:pt x="9669" y="14219"/>
                </a:cubicBezTo>
                <a:lnTo>
                  <a:pt x="7400" y="14219"/>
                </a:lnTo>
                <a:cubicBezTo>
                  <a:pt x="7102" y="14219"/>
                  <a:pt x="6858" y="14045"/>
                  <a:pt x="6858" y="13834"/>
                </a:cubicBezTo>
                <a:lnTo>
                  <a:pt x="6858" y="12820"/>
                </a:lnTo>
                <a:cubicBezTo>
                  <a:pt x="6858" y="12609"/>
                  <a:pt x="7102" y="12437"/>
                  <a:pt x="7400" y="12437"/>
                </a:cubicBezTo>
                <a:close/>
                <a:moveTo>
                  <a:pt x="11924" y="12437"/>
                </a:moveTo>
                <a:lnTo>
                  <a:pt x="14195" y="12437"/>
                </a:lnTo>
                <a:cubicBezTo>
                  <a:pt x="14493" y="12437"/>
                  <a:pt x="14738" y="12609"/>
                  <a:pt x="14738" y="12820"/>
                </a:cubicBezTo>
                <a:lnTo>
                  <a:pt x="14738" y="13834"/>
                </a:lnTo>
                <a:cubicBezTo>
                  <a:pt x="14738" y="14045"/>
                  <a:pt x="14493" y="14219"/>
                  <a:pt x="14195" y="14219"/>
                </a:cubicBezTo>
                <a:lnTo>
                  <a:pt x="11924" y="14219"/>
                </a:lnTo>
                <a:cubicBezTo>
                  <a:pt x="11626" y="14219"/>
                  <a:pt x="11382" y="14045"/>
                  <a:pt x="11382" y="13834"/>
                </a:cubicBezTo>
                <a:lnTo>
                  <a:pt x="11382" y="12820"/>
                </a:lnTo>
                <a:cubicBezTo>
                  <a:pt x="11382" y="12609"/>
                  <a:pt x="11626" y="12437"/>
                  <a:pt x="11924" y="12437"/>
                </a:cubicBezTo>
                <a:close/>
                <a:moveTo>
                  <a:pt x="16426" y="13127"/>
                </a:moveTo>
                <a:lnTo>
                  <a:pt x="18734" y="13127"/>
                </a:lnTo>
                <a:lnTo>
                  <a:pt x="18734" y="13522"/>
                </a:lnTo>
                <a:lnTo>
                  <a:pt x="16426" y="13522"/>
                </a:lnTo>
                <a:lnTo>
                  <a:pt x="16426" y="13127"/>
                </a:lnTo>
                <a:close/>
                <a:moveTo>
                  <a:pt x="2890" y="15292"/>
                </a:moveTo>
                <a:lnTo>
                  <a:pt x="5121" y="15292"/>
                </a:lnTo>
                <a:cubicBezTo>
                  <a:pt x="5419" y="15292"/>
                  <a:pt x="5663" y="15466"/>
                  <a:pt x="5663" y="15677"/>
                </a:cubicBezTo>
                <a:lnTo>
                  <a:pt x="5663" y="16691"/>
                </a:lnTo>
                <a:cubicBezTo>
                  <a:pt x="5663" y="16902"/>
                  <a:pt x="5419" y="17074"/>
                  <a:pt x="5121" y="17074"/>
                </a:cubicBezTo>
                <a:lnTo>
                  <a:pt x="2890" y="17074"/>
                </a:lnTo>
                <a:cubicBezTo>
                  <a:pt x="2592" y="17074"/>
                  <a:pt x="2348" y="16902"/>
                  <a:pt x="2348" y="16691"/>
                </a:cubicBezTo>
                <a:lnTo>
                  <a:pt x="2348" y="15677"/>
                </a:lnTo>
                <a:cubicBezTo>
                  <a:pt x="2348" y="15466"/>
                  <a:pt x="2592" y="15292"/>
                  <a:pt x="2890" y="15292"/>
                </a:cubicBezTo>
                <a:close/>
                <a:moveTo>
                  <a:pt x="7400" y="15292"/>
                </a:moveTo>
                <a:lnTo>
                  <a:pt x="9669" y="15292"/>
                </a:lnTo>
                <a:cubicBezTo>
                  <a:pt x="9967" y="15292"/>
                  <a:pt x="10211" y="15466"/>
                  <a:pt x="10211" y="15677"/>
                </a:cubicBezTo>
                <a:lnTo>
                  <a:pt x="10211" y="16691"/>
                </a:lnTo>
                <a:cubicBezTo>
                  <a:pt x="10211" y="16902"/>
                  <a:pt x="9967" y="17074"/>
                  <a:pt x="9669" y="17074"/>
                </a:cubicBezTo>
                <a:lnTo>
                  <a:pt x="7400" y="17074"/>
                </a:lnTo>
                <a:cubicBezTo>
                  <a:pt x="7102" y="17074"/>
                  <a:pt x="6858" y="16902"/>
                  <a:pt x="6858" y="16691"/>
                </a:cubicBezTo>
                <a:lnTo>
                  <a:pt x="6858" y="15677"/>
                </a:lnTo>
                <a:cubicBezTo>
                  <a:pt x="6858" y="15466"/>
                  <a:pt x="7102" y="15292"/>
                  <a:pt x="7400" y="15292"/>
                </a:cubicBezTo>
                <a:close/>
                <a:moveTo>
                  <a:pt x="11924" y="15292"/>
                </a:moveTo>
                <a:lnTo>
                  <a:pt x="14195" y="15292"/>
                </a:lnTo>
                <a:cubicBezTo>
                  <a:pt x="14493" y="15292"/>
                  <a:pt x="14738" y="15466"/>
                  <a:pt x="14738" y="15677"/>
                </a:cubicBezTo>
                <a:lnTo>
                  <a:pt x="14738" y="16691"/>
                </a:lnTo>
                <a:cubicBezTo>
                  <a:pt x="14738" y="16902"/>
                  <a:pt x="14493" y="17074"/>
                  <a:pt x="14195" y="17074"/>
                </a:cubicBezTo>
                <a:lnTo>
                  <a:pt x="11924" y="17074"/>
                </a:lnTo>
                <a:cubicBezTo>
                  <a:pt x="11626" y="17074"/>
                  <a:pt x="11382" y="16902"/>
                  <a:pt x="11382" y="16691"/>
                </a:cubicBezTo>
                <a:lnTo>
                  <a:pt x="11382" y="15677"/>
                </a:lnTo>
                <a:cubicBezTo>
                  <a:pt x="11382" y="15466"/>
                  <a:pt x="11626" y="15292"/>
                  <a:pt x="11924" y="15292"/>
                </a:cubicBezTo>
                <a:close/>
                <a:moveTo>
                  <a:pt x="17305" y="15368"/>
                </a:moveTo>
                <a:lnTo>
                  <a:pt x="17864" y="15368"/>
                </a:lnTo>
                <a:lnTo>
                  <a:pt x="17864" y="15984"/>
                </a:lnTo>
                <a:lnTo>
                  <a:pt x="18734" y="15984"/>
                </a:lnTo>
                <a:lnTo>
                  <a:pt x="18734" y="16379"/>
                </a:lnTo>
                <a:lnTo>
                  <a:pt x="17864" y="16379"/>
                </a:lnTo>
                <a:lnTo>
                  <a:pt x="17864" y="17000"/>
                </a:lnTo>
                <a:lnTo>
                  <a:pt x="17305" y="17000"/>
                </a:lnTo>
                <a:lnTo>
                  <a:pt x="17305" y="16379"/>
                </a:lnTo>
                <a:lnTo>
                  <a:pt x="16433" y="16379"/>
                </a:lnTo>
                <a:lnTo>
                  <a:pt x="16433" y="15984"/>
                </a:lnTo>
                <a:lnTo>
                  <a:pt x="17305" y="15984"/>
                </a:lnTo>
                <a:lnTo>
                  <a:pt x="17305" y="15368"/>
                </a:lnTo>
                <a:close/>
                <a:moveTo>
                  <a:pt x="2897" y="18144"/>
                </a:moveTo>
                <a:lnTo>
                  <a:pt x="9669" y="18144"/>
                </a:lnTo>
                <a:cubicBezTo>
                  <a:pt x="9967" y="18144"/>
                  <a:pt x="10211" y="18316"/>
                  <a:pt x="10211" y="18527"/>
                </a:cubicBezTo>
                <a:lnTo>
                  <a:pt x="10211" y="19543"/>
                </a:lnTo>
                <a:cubicBezTo>
                  <a:pt x="10211" y="19754"/>
                  <a:pt x="9967" y="19926"/>
                  <a:pt x="9669" y="19926"/>
                </a:cubicBezTo>
                <a:lnTo>
                  <a:pt x="2897" y="19926"/>
                </a:lnTo>
                <a:cubicBezTo>
                  <a:pt x="2599" y="19926"/>
                  <a:pt x="2355" y="19754"/>
                  <a:pt x="2355" y="19543"/>
                </a:cubicBezTo>
                <a:lnTo>
                  <a:pt x="2355" y="18527"/>
                </a:lnTo>
                <a:cubicBezTo>
                  <a:pt x="2355" y="18316"/>
                  <a:pt x="2599" y="18144"/>
                  <a:pt x="2897" y="18144"/>
                </a:cubicBezTo>
                <a:close/>
                <a:moveTo>
                  <a:pt x="11924" y="18144"/>
                </a:moveTo>
                <a:lnTo>
                  <a:pt x="14195" y="18144"/>
                </a:lnTo>
                <a:cubicBezTo>
                  <a:pt x="14493" y="18144"/>
                  <a:pt x="14738" y="18316"/>
                  <a:pt x="14738" y="18527"/>
                </a:cubicBezTo>
                <a:lnTo>
                  <a:pt x="14738" y="19543"/>
                </a:lnTo>
                <a:cubicBezTo>
                  <a:pt x="14738" y="19754"/>
                  <a:pt x="14493" y="19926"/>
                  <a:pt x="14195" y="19926"/>
                </a:cubicBezTo>
                <a:lnTo>
                  <a:pt x="11924" y="19926"/>
                </a:lnTo>
                <a:cubicBezTo>
                  <a:pt x="11626" y="19926"/>
                  <a:pt x="11382" y="19754"/>
                  <a:pt x="11382" y="19543"/>
                </a:cubicBezTo>
                <a:lnTo>
                  <a:pt x="11382" y="18527"/>
                </a:lnTo>
                <a:cubicBezTo>
                  <a:pt x="11382" y="18316"/>
                  <a:pt x="11626" y="18144"/>
                  <a:pt x="11924" y="18144"/>
                </a:cubicBezTo>
                <a:close/>
                <a:moveTo>
                  <a:pt x="16426" y="18517"/>
                </a:moveTo>
                <a:lnTo>
                  <a:pt x="18734" y="18517"/>
                </a:lnTo>
                <a:lnTo>
                  <a:pt x="18734" y="18910"/>
                </a:lnTo>
                <a:lnTo>
                  <a:pt x="16426" y="18910"/>
                </a:lnTo>
                <a:lnTo>
                  <a:pt x="16426" y="18517"/>
                </a:lnTo>
                <a:close/>
                <a:moveTo>
                  <a:pt x="16426" y="19165"/>
                </a:moveTo>
                <a:lnTo>
                  <a:pt x="18734" y="19165"/>
                </a:lnTo>
                <a:lnTo>
                  <a:pt x="18734" y="19558"/>
                </a:lnTo>
                <a:lnTo>
                  <a:pt x="16426" y="19558"/>
                </a:lnTo>
                <a:lnTo>
                  <a:pt x="16426" y="19165"/>
                </a:ln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Atom"/>
          <p:cNvSpPr/>
          <p:nvPr/>
        </p:nvSpPr>
        <p:spPr>
          <a:xfrm>
            <a:off x="20269289" y="10918810"/>
            <a:ext cx="1673855" cy="1885444"/>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4" name="Line"/>
          <p:cNvSpPr/>
          <p:nvPr/>
        </p:nvSpPr>
        <p:spPr>
          <a:xfrm>
            <a:off x="19209019" y="5550824"/>
            <a:ext cx="835301" cy="6986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65" y="0"/>
                </a:moveTo>
                <a:lnTo>
                  <a:pt x="11167" y="1368"/>
                </a:lnTo>
                <a:lnTo>
                  <a:pt x="10847" y="11826"/>
                </a:lnTo>
                <a:lnTo>
                  <a:pt x="0" y="13506"/>
                </a:lnTo>
                <a:lnTo>
                  <a:pt x="10746" y="14667"/>
                </a:lnTo>
                <a:lnTo>
                  <a:pt x="11047" y="19868"/>
                </a:lnTo>
                <a:lnTo>
                  <a:pt x="21600" y="21600"/>
                </a:lnTo>
              </a:path>
            </a:pathLst>
          </a:custGeom>
          <a:ln w="25400">
            <a:solidFill>
              <a:srgbClr val="000000"/>
            </a:solidFill>
            <a:miter lim="400000"/>
          </a:ln>
        </p:spPr>
        <p:txBody>
          <a:bodyPr lIns="50800" tIns="50800" rIns="50800" bIns="50800" anchor="ctr"/>
          <a:lstStyle/>
          <a:p>
            <a:pPr/>
          </a:p>
        </p:txBody>
      </p:sp>
      <p:sp>
        <p:nvSpPr>
          <p:cNvPr id="225" name="Performance: (Task-level scores)"/>
          <p:cNvSpPr txBox="1"/>
          <p:nvPr/>
        </p:nvSpPr>
        <p:spPr>
          <a:xfrm>
            <a:off x="18135482" y="3842217"/>
            <a:ext cx="4064382" cy="13242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929292"/>
                </a:solidFill>
              </a:defRPr>
            </a:pPr>
            <a:r>
              <a:t>Performance:</a:t>
            </a:r>
            <a:br/>
            <a:r>
              <a:rPr b="0" sz="3800"/>
              <a:t>(Task-level scores)</a:t>
            </a:r>
          </a:p>
        </p:txBody>
      </p:sp>
      <p:sp>
        <p:nvSpPr>
          <p:cNvPr id="226" name="Ethology (Instance level, behaviors)"/>
          <p:cNvSpPr txBox="1"/>
          <p:nvPr/>
        </p:nvSpPr>
        <p:spPr>
          <a:xfrm>
            <a:off x="14888492" y="5970977"/>
            <a:ext cx="3313939" cy="183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4">
                    <a:hueOff val="-1247790"/>
                    <a:lumOff val="-12326"/>
                  </a:schemeClr>
                </a:solidFill>
              </a:defRPr>
            </a:pPr>
            <a:r>
              <a:rPr b="1"/>
              <a:t>Ethology</a:t>
            </a:r>
            <a:br/>
            <a:r>
              <a:rPr sz="3800"/>
              <a:t>(Instance level,</a:t>
            </a:r>
            <a:br>
              <a:rPr sz="3800"/>
            </a:br>
            <a:r>
              <a:rPr sz="3800"/>
              <a:t>behaviors)</a:t>
            </a:r>
          </a:p>
        </p:txBody>
      </p:sp>
      <p:sp>
        <p:nvSpPr>
          <p:cNvPr id="227" name="Physiology of LMs (components-level)"/>
          <p:cNvSpPr txBox="1"/>
          <p:nvPr/>
        </p:nvSpPr>
        <p:spPr>
          <a:xfrm>
            <a:off x="8985198" y="4219645"/>
            <a:ext cx="5394192"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600">
                <a:solidFill>
                  <a:schemeClr val="accent5">
                    <a:lumOff val="-29866"/>
                  </a:schemeClr>
                </a:solidFill>
              </a:defRPr>
            </a:pPr>
            <a:r>
              <a:t>Physiology of LMs</a:t>
            </a:r>
            <a:br/>
            <a:r>
              <a:rPr b="0" sz="3800"/>
              <a:t>(components-level)</a:t>
            </a:r>
          </a:p>
        </p:txBody>
      </p:sp>
      <p:sp>
        <p:nvSpPr>
          <p:cNvPr id="228" name="Physics of LMs (laws at population level)"/>
          <p:cNvSpPr txBox="1"/>
          <p:nvPr/>
        </p:nvSpPr>
        <p:spPr>
          <a:xfrm>
            <a:off x="1628795" y="3958906"/>
            <a:ext cx="7387723"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solidFill>
                  <a:schemeClr val="accent1">
                    <a:lumOff val="-13575"/>
                  </a:schemeClr>
                </a:solidFill>
              </a:defRPr>
            </a:pPr>
            <a:r>
              <a:rPr b="1"/>
              <a:t>Physics of LMs</a:t>
            </a:r>
            <a:br/>
            <a:r>
              <a:rPr sz="3800"/>
              <a:t>(laws at population level)</a:t>
            </a:r>
          </a:p>
        </p:txBody>
      </p:sp>
      <p:sp>
        <p:nvSpPr>
          <p:cNvPr id="229" name="Rounded Rectangle"/>
          <p:cNvSpPr/>
          <p:nvPr/>
        </p:nvSpPr>
        <p:spPr>
          <a:xfrm>
            <a:off x="1883155" y="5502100"/>
            <a:ext cx="6635535" cy="7957200"/>
          </a:xfrm>
          <a:prstGeom prst="roundRect">
            <a:avLst>
              <a:gd name="adj" fmla="val 6174"/>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0" name="Rounded Rectangle"/>
          <p:cNvSpPr/>
          <p:nvPr/>
        </p:nvSpPr>
        <p:spPr>
          <a:xfrm>
            <a:off x="19127733" y="5151199"/>
            <a:ext cx="3163248" cy="7645446"/>
          </a:xfrm>
          <a:prstGeom prst="roundRect">
            <a:avLst>
              <a:gd name="adj" fmla="val 6579"/>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1" name="Rounded Rectangle"/>
          <p:cNvSpPr/>
          <p:nvPr/>
        </p:nvSpPr>
        <p:spPr>
          <a:xfrm>
            <a:off x="9038776" y="6159268"/>
            <a:ext cx="4547534" cy="7120867"/>
          </a:xfrm>
          <a:prstGeom prst="roundRect">
            <a:avLst>
              <a:gd name="adj" fmla="val 5271"/>
            </a:avLst>
          </a:prstGeom>
          <a:ln w="101600">
            <a:solidFill>
              <a:schemeClr val="accent5">
                <a:lumOff val="-29866"/>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2" name="Robot"/>
          <p:cNvSpPr/>
          <p:nvPr/>
        </p:nvSpPr>
        <p:spPr>
          <a:xfrm>
            <a:off x="9245206" y="6795005"/>
            <a:ext cx="4134674" cy="6178640"/>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635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3" name="Line Graph"/>
          <p:cNvSpPr/>
          <p:nvPr/>
        </p:nvSpPr>
        <p:spPr>
          <a:xfrm>
            <a:off x="4108734" y="5926656"/>
            <a:ext cx="1933764" cy="192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4" name="Line"/>
          <p:cNvSpPr/>
          <p:nvPr/>
        </p:nvSpPr>
        <p:spPr>
          <a:xfrm>
            <a:off x="4422020" y="9044933"/>
            <a:ext cx="1658399" cy="1"/>
          </a:xfrm>
          <a:prstGeom prst="line">
            <a:avLst/>
          </a:prstGeom>
          <a:ln w="63500" cap="rnd">
            <a:solidFill>
              <a:srgbClr val="000000"/>
            </a:solidFill>
            <a:custDash>
              <a:ds d="100000" sp="200000"/>
            </a:custDash>
            <a:headEnd type="stealth"/>
            <a:tailEnd type="stealth"/>
          </a:ln>
        </p:spPr>
        <p:txBody>
          <a:bodyPr lIns="50800" tIns="50800" rIns="50800" bIns="50800" anchor="ctr"/>
          <a:lstStyle/>
          <a:p>
            <a:pPr/>
          </a:p>
        </p:txBody>
      </p:sp>
      <p:sp>
        <p:nvSpPr>
          <p:cNvPr id="235" name="Multiplication Sign"/>
          <p:cNvSpPr/>
          <p:nvPr/>
        </p:nvSpPr>
        <p:spPr>
          <a:xfrm>
            <a:off x="15432217" y="10504579"/>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6" name="Multiplication Sign"/>
          <p:cNvSpPr/>
          <p:nvPr/>
        </p:nvSpPr>
        <p:spPr>
          <a:xfrm>
            <a:off x="15432217" y="8878491"/>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7" name="Line"/>
          <p:cNvSpPr/>
          <p:nvPr/>
        </p:nvSpPr>
        <p:spPr>
          <a:xfrm>
            <a:off x="16054396" y="9131157"/>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238" name="Line"/>
          <p:cNvSpPr/>
          <p:nvPr/>
        </p:nvSpPr>
        <p:spPr>
          <a:xfrm>
            <a:off x="16054396" y="10776269"/>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239" name="Line"/>
          <p:cNvSpPr/>
          <p:nvPr/>
        </p:nvSpPr>
        <p:spPr>
          <a:xfrm>
            <a:off x="16054396" y="9681095"/>
            <a:ext cx="915748" cy="1"/>
          </a:xfrm>
          <a:prstGeom prst="line">
            <a:avLst/>
          </a:prstGeom>
          <a:ln w="101600">
            <a:solidFill>
              <a:schemeClr val="accent1">
                <a:lumOff val="-13575"/>
              </a:schemeClr>
            </a:solidFill>
            <a:miter lim="400000"/>
          </a:ln>
        </p:spPr>
        <p:txBody>
          <a:bodyPr lIns="50800" tIns="50800" rIns="50800" bIns="50800" anchor="ctr"/>
          <a:lstStyle/>
          <a:p>
            <a:pPr/>
          </a:p>
        </p:txBody>
      </p:sp>
      <p:sp>
        <p:nvSpPr>
          <p:cNvPr id="240" name="?"/>
          <p:cNvSpPr txBox="1"/>
          <p:nvPr/>
        </p:nvSpPr>
        <p:spPr>
          <a:xfrm>
            <a:off x="15432217" y="9315485"/>
            <a:ext cx="45323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41" name="Edit Document"/>
          <p:cNvSpPr/>
          <p:nvPr/>
        </p:nvSpPr>
        <p:spPr>
          <a:xfrm>
            <a:off x="15300813" y="8240592"/>
            <a:ext cx="2651506" cy="2881008"/>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ln w="508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2" name="Line"/>
          <p:cNvSpPr/>
          <p:nvPr/>
        </p:nvSpPr>
        <p:spPr>
          <a:xfrm>
            <a:off x="16054396" y="10226330"/>
            <a:ext cx="915748" cy="1"/>
          </a:xfrm>
          <a:prstGeom prst="line">
            <a:avLst/>
          </a:prstGeom>
          <a:ln w="101600">
            <a:solidFill>
              <a:schemeClr val="accent3">
                <a:hueOff val="362282"/>
                <a:satOff val="31803"/>
                <a:lumOff val="-18242"/>
              </a:schemeClr>
            </a:solidFill>
            <a:miter lim="400000"/>
          </a:ln>
        </p:spPr>
        <p:txBody>
          <a:bodyPr lIns="50800" tIns="50800" rIns="50800" bIns="50800" anchor="ctr"/>
          <a:lstStyle/>
          <a:p>
            <a:pPr/>
          </a:p>
        </p:txBody>
      </p:sp>
      <p:sp>
        <p:nvSpPr>
          <p:cNvPr id="243" name="Check Mark"/>
          <p:cNvSpPr/>
          <p:nvPr/>
        </p:nvSpPr>
        <p:spPr>
          <a:xfrm>
            <a:off x="15432217" y="10037063"/>
            <a:ext cx="505333" cy="387944"/>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3">
              <a:hueOff val="362282"/>
              <a:satOff val="31803"/>
              <a:lumOff val="-182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4" name="Open Book"/>
          <p:cNvSpPr/>
          <p:nvPr/>
        </p:nvSpPr>
        <p:spPr>
          <a:xfrm>
            <a:off x="20365623" y="579774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5" name="Line"/>
          <p:cNvSpPr/>
          <p:nvPr/>
        </p:nvSpPr>
        <p:spPr>
          <a:xfrm rot="4749109">
            <a:off x="11020862" y="6129337"/>
            <a:ext cx="1711099" cy="427898"/>
          </a:xfrm>
          <a:custGeom>
            <a:avLst/>
            <a:gdLst/>
            <a:ahLst/>
            <a:cxnLst>
              <a:cxn ang="0">
                <a:pos x="wd2" y="hd2"/>
              </a:cxn>
              <a:cxn ang="5400000">
                <a:pos x="wd2" y="hd2"/>
              </a:cxn>
              <a:cxn ang="10800000">
                <a:pos x="wd2" y="hd2"/>
              </a:cxn>
              <a:cxn ang="16200000">
                <a:pos x="wd2" y="hd2"/>
              </a:cxn>
            </a:cxnLst>
            <a:rect l="0" t="0" r="r" b="b"/>
            <a:pathLst>
              <a:path w="21600" h="20150" fill="norm" stroke="1" extrusionOk="0">
                <a:moveTo>
                  <a:pt x="0" y="20150"/>
                </a:moveTo>
                <a:cubicBezTo>
                  <a:pt x="2970" y="6052"/>
                  <a:pt x="7656" y="-1450"/>
                  <a:pt x="12441" y="233"/>
                </a:cubicBezTo>
                <a:cubicBezTo>
                  <a:pt x="15983" y="1479"/>
                  <a:pt x="19261" y="7748"/>
                  <a:pt x="21600" y="17747"/>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6" name="Line"/>
          <p:cNvSpPr/>
          <p:nvPr/>
        </p:nvSpPr>
        <p:spPr>
          <a:xfrm rot="4749109">
            <a:off x="10984586" y="6173225"/>
            <a:ext cx="2788878" cy="1244879"/>
          </a:xfrm>
          <a:custGeom>
            <a:avLst/>
            <a:gdLst/>
            <a:ahLst/>
            <a:cxnLst>
              <a:cxn ang="0">
                <a:pos x="wd2" y="hd2"/>
              </a:cxn>
              <a:cxn ang="5400000">
                <a:pos x="wd2" y="hd2"/>
              </a:cxn>
              <a:cxn ang="10800000">
                <a:pos x="wd2" y="hd2"/>
              </a:cxn>
              <a:cxn ang="16200000">
                <a:pos x="wd2" y="hd2"/>
              </a:cxn>
            </a:cxnLst>
            <a:rect l="0" t="0" r="r" b="b"/>
            <a:pathLst>
              <a:path w="21600" h="20046" fill="norm" stroke="1" extrusionOk="0">
                <a:moveTo>
                  <a:pt x="0" y="20046"/>
                </a:moveTo>
                <a:cubicBezTo>
                  <a:pt x="1423" y="13765"/>
                  <a:pt x="3718" y="8513"/>
                  <a:pt x="6590" y="4969"/>
                </a:cubicBezTo>
                <a:cubicBezTo>
                  <a:pt x="11139" y="-645"/>
                  <a:pt x="16684" y="-1554"/>
                  <a:pt x="21600" y="2509"/>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7" name="Line"/>
          <p:cNvSpPr/>
          <p:nvPr/>
        </p:nvSpPr>
        <p:spPr>
          <a:xfrm rot="4749109">
            <a:off x="9162434" y="6582026"/>
            <a:ext cx="3591198" cy="1785620"/>
          </a:xfrm>
          <a:custGeom>
            <a:avLst/>
            <a:gdLst/>
            <a:ahLst/>
            <a:cxnLst>
              <a:cxn ang="0">
                <a:pos x="wd2" y="hd2"/>
              </a:cxn>
              <a:cxn ang="5400000">
                <a:pos x="wd2" y="hd2"/>
              </a:cxn>
              <a:cxn ang="10800000">
                <a:pos x="wd2" y="hd2"/>
              </a:cxn>
              <a:cxn ang="16200000">
                <a:pos x="wd2" y="hd2"/>
              </a:cxn>
            </a:cxnLst>
            <a:rect l="0" t="0" r="r" b="b"/>
            <a:pathLst>
              <a:path w="21600" h="18970" fill="norm" stroke="1" extrusionOk="0">
                <a:moveTo>
                  <a:pt x="0" y="0"/>
                </a:moveTo>
                <a:cubicBezTo>
                  <a:pt x="604" y="3726"/>
                  <a:pt x="1682" y="7158"/>
                  <a:pt x="3152" y="10035"/>
                </a:cubicBezTo>
                <a:cubicBezTo>
                  <a:pt x="7828" y="19180"/>
                  <a:pt x="15408" y="21600"/>
                  <a:pt x="21600" y="15924"/>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8" name="Line"/>
          <p:cNvSpPr/>
          <p:nvPr/>
        </p:nvSpPr>
        <p:spPr>
          <a:xfrm rot="4749109">
            <a:off x="7446115" y="7558274"/>
            <a:ext cx="6503040" cy="2903283"/>
          </a:xfrm>
          <a:custGeom>
            <a:avLst/>
            <a:gdLst/>
            <a:ahLst/>
            <a:cxnLst>
              <a:cxn ang="0">
                <a:pos x="wd2" y="hd2"/>
              </a:cxn>
              <a:cxn ang="5400000">
                <a:pos x="wd2" y="hd2"/>
              </a:cxn>
              <a:cxn ang="10800000">
                <a:pos x="wd2" y="hd2"/>
              </a:cxn>
              <a:cxn ang="16200000">
                <a:pos x="wd2" y="hd2"/>
              </a:cxn>
            </a:cxnLst>
            <a:rect l="0" t="0" r="r" b="b"/>
            <a:pathLst>
              <a:path w="21600" h="17857" fill="norm" stroke="1" extrusionOk="0">
                <a:moveTo>
                  <a:pt x="0" y="0"/>
                </a:moveTo>
                <a:cubicBezTo>
                  <a:pt x="359" y="2072"/>
                  <a:pt x="868" y="4043"/>
                  <a:pt x="1514" y="5861"/>
                </a:cubicBezTo>
                <a:cubicBezTo>
                  <a:pt x="5923" y="18268"/>
                  <a:pt x="14961" y="21600"/>
                  <a:pt x="21600" y="13266"/>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9" name="Rectangle"/>
          <p:cNvSpPr/>
          <p:nvPr/>
        </p:nvSpPr>
        <p:spPr>
          <a:xfrm>
            <a:off x="1333805" y="4149945"/>
            <a:ext cx="7387724" cy="11327307"/>
          </a:xfrm>
          <a:prstGeom prst="rect">
            <a:avLst/>
          </a:pr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0" name="Shape"/>
          <p:cNvSpPr/>
          <p:nvPr/>
        </p:nvSpPr>
        <p:spPr>
          <a:xfrm>
            <a:off x="9002791" y="4238406"/>
            <a:ext cx="5394193" cy="1126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554" y="2264"/>
                </a:lnTo>
                <a:lnTo>
                  <a:pt x="18935" y="2349"/>
                </a:lnTo>
                <a:lnTo>
                  <a:pt x="19067" y="21600"/>
                </a:lnTo>
                <a:lnTo>
                  <a:pt x="0" y="21583"/>
                </a:lnTo>
                <a:lnTo>
                  <a:pt x="0" y="0"/>
                </a:lnTo>
                <a:close/>
              </a:path>
            </a:pathLst>
          </a:cu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1" name="Shape"/>
          <p:cNvSpPr/>
          <p:nvPr/>
        </p:nvSpPr>
        <p:spPr>
          <a:xfrm>
            <a:off x="18104277" y="4006314"/>
            <a:ext cx="4358511" cy="1133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4277" y="21600"/>
                </a:lnTo>
                <a:lnTo>
                  <a:pt x="3919" y="3244"/>
                </a:lnTo>
                <a:lnTo>
                  <a:pt x="69" y="3226"/>
                </a:lnTo>
                <a:lnTo>
                  <a:pt x="0" y="0"/>
                </a:lnTo>
                <a:close/>
              </a:path>
            </a:pathLst>
          </a:cu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2" name="Model-Oriented                                                                                                         Behavior-Oriented"/>
          <p:cNvSpPr/>
          <p:nvPr/>
        </p:nvSpPr>
        <p:spPr>
          <a:xfrm>
            <a:off x="1279418" y="2435990"/>
            <a:ext cx="21825165" cy="1270001"/>
          </a:xfrm>
          <a:prstGeom prst="leftRightArrow">
            <a:avLst>
              <a:gd name="adj1" fmla="val 70173"/>
              <a:gd name="adj2" fmla="val 75339"/>
            </a:avLst>
          </a:prstGeom>
          <a:gradFill>
            <a:gsLst>
              <a:gs pos="0">
                <a:schemeClr val="accent1">
                  <a:hueOff val="114395"/>
                  <a:lumOff val="-24975"/>
                </a:schemeClr>
              </a:gs>
              <a:gs pos="100000">
                <a:schemeClr val="accent5">
                  <a:lumOff val="-29866"/>
                </a:schemeClr>
              </a:gs>
            </a:gsLst>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500">
                <a:solidFill>
                  <a:srgbClr val="FFFFFF"/>
                </a:solidFill>
              </a:defRPr>
            </a:lvl1pPr>
          </a:lstStyle>
          <a:p>
            <a:pPr/>
            <a:r>
              <a:t>Model-Oriented                                                                                                         Behavior-Oriented</a:t>
            </a:r>
          </a:p>
        </p:txBody>
      </p:sp>
      <p:sp>
        <p:nvSpPr>
          <p:cNvPr id="253" name="Rounded Rectangle"/>
          <p:cNvSpPr/>
          <p:nvPr/>
        </p:nvSpPr>
        <p:spPr>
          <a:xfrm>
            <a:off x="14521991" y="5982879"/>
            <a:ext cx="3820995" cy="5503103"/>
          </a:xfrm>
          <a:prstGeom prst="roundRect">
            <a:avLst>
              <a:gd name="adj" fmla="val 5797"/>
            </a:avLst>
          </a:prstGeom>
          <a:ln w="101600">
            <a:solidFill>
              <a:schemeClr val="accent3">
                <a:hueOff val="362282"/>
                <a:satOff val="31803"/>
                <a:lumOff val="-18242"/>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4" name="Rectangle"/>
          <p:cNvSpPr/>
          <p:nvPr/>
        </p:nvSpPr>
        <p:spPr>
          <a:xfrm>
            <a:off x="14303154" y="5824267"/>
            <a:ext cx="4118242" cy="9865956"/>
          </a:xfrm>
          <a:prstGeom prst="rect">
            <a:avLst/>
          </a:pr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5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25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54"/>
                                        </p:tgtEl>
                                        <p:attrNameLst>
                                          <p:attrName>style.visibility</p:attrName>
                                        </p:attrNameLst>
                                      </p:cBhvr>
                                      <p:to>
                                        <p:strVal val="visible"/>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25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50"/>
                                        </p:tgtEl>
                                        <p:attrNameLst>
                                          <p:attrName>style.visibility</p:attrName>
                                        </p:attrNameLst>
                                      </p:cBhvr>
                                      <p:to>
                                        <p:strVal val="visible"/>
                                      </p:to>
                                    </p:set>
                                  </p:childTnLst>
                                </p:cTn>
                              </p:par>
                            </p:childTnLst>
                          </p:cTn>
                        </p:par>
                        <p:par>
                          <p:cTn id="25" fill="hold">
                            <p:stCondLst>
                              <p:cond delay="0"/>
                            </p:stCondLst>
                            <p:childTnLst>
                              <p:par>
                                <p:cTn id="26" presetClass="exit" nodeType="afterEffect" presetSubtype="0" presetID="1" grpId="7" fill="hold">
                                  <p:stCondLst>
                                    <p:cond delay="0"/>
                                  </p:stCondLst>
                                  <p:iterate type="el" backwards="0">
                                    <p:tmAbs val="0"/>
                                  </p:iterate>
                                  <p:childTnLst>
                                    <p:set>
                                      <p:cBhvr>
                                        <p:cTn id="27"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3"/>
      <p:bldP build="whole" bldLvl="1" animBg="1" rev="0" advAuto="0" spid="254" grpId="4"/>
      <p:bldP build="whole" bldLvl="1" animBg="1" rev="0" advAuto="0" spid="249" grpId="7"/>
      <p:bldP build="whole" bldLvl="1" animBg="1" rev="0" advAuto="0" spid="250" grpId="5"/>
      <p:bldP build="whole" bldLvl="1" animBg="1" rev="0" advAuto="0" spid="250" grpId="6"/>
      <p:bldP build="whole" bldLvl="1" animBg="1" rev="0" advAuto="0" spid="251" grpId="1"/>
      <p:bldP build="whole" bldLvl="1" animBg="1" rev="0" advAuto="0" spid="251" grpId="2"/>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A Conceptual Model of Relative Position Encoding"/>
          <p:cNvSpPr txBox="1"/>
          <p:nvPr>
            <p:ph type="title"/>
          </p:nvPr>
        </p:nvSpPr>
        <p:spPr>
          <a:prstGeom prst="rect">
            <a:avLst/>
          </a:prstGeom>
        </p:spPr>
        <p:txBody>
          <a:bodyPr/>
          <a:lstStyle>
            <a:lvl1pPr defTabSz="2145738">
              <a:defRPr spc="-149" sz="7480"/>
            </a:lvl1pPr>
          </a:lstStyle>
          <a:p>
            <a:pPr/>
            <a:r>
              <a:t>A Conceptual Model of Relative Position Encoding</a:t>
            </a:r>
          </a:p>
        </p:txBody>
      </p:sp>
      <p:pic>
        <p:nvPicPr>
          <p:cNvPr id="1184" name="_overview.pdf" descr="_overview.pdf"/>
          <p:cNvPicPr>
            <a:picLocks noChangeAspect="1"/>
          </p:cNvPicPr>
          <p:nvPr/>
        </p:nvPicPr>
        <p:blipFill>
          <a:blip r:embed="rId2">
            <a:extLst/>
          </a:blip>
          <a:srcRect l="50727" t="8084" r="0" b="10148"/>
          <a:stretch>
            <a:fillRect/>
          </a:stretch>
        </p:blipFill>
        <p:spPr>
          <a:xfrm>
            <a:off x="4579341" y="2217618"/>
            <a:ext cx="15225506" cy="10338447"/>
          </a:xfrm>
          <a:prstGeom prst="rect">
            <a:avLst/>
          </a:prstGeom>
          <a:ln w="12700">
            <a:miter lim="400000"/>
          </a:ln>
        </p:spPr>
      </p:pic>
      <p:sp>
        <p:nvSpPr>
          <p:cNvPr id="1185"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18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Factor 1: Unseen Distance"/>
          <p:cNvSpPr txBox="1"/>
          <p:nvPr>
            <p:ph type="title"/>
          </p:nvPr>
        </p:nvSpPr>
        <p:spPr>
          <a:prstGeom prst="rect">
            <a:avLst/>
          </a:prstGeom>
        </p:spPr>
        <p:txBody>
          <a:bodyPr/>
          <a:lstStyle/>
          <a:p>
            <a:pPr/>
            <a:r>
              <a:t>Factor 1: Unseen Distance</a:t>
            </a:r>
          </a:p>
        </p:txBody>
      </p:sp>
      <p:sp>
        <p:nvSpPr>
          <p:cNvPr id="1189" name="Theorem 1 (Informal): For an attention mechanism using relative positional encoding, the attention logits must explode to infinities to differentiate previously unseen distances apart as the sequence length increases."/>
          <p:cNvSpPr txBox="1"/>
          <p:nvPr>
            <p:ph type="body" sz="quarter" idx="1"/>
          </p:nvPr>
        </p:nvSpPr>
        <p:spPr>
          <a:xfrm>
            <a:off x="1206500" y="2729994"/>
            <a:ext cx="21971000" cy="2768083"/>
          </a:xfrm>
          <a:prstGeom prst="rect">
            <a:avLst/>
          </a:prstGeom>
        </p:spPr>
        <p:txBody>
          <a:bodyPr/>
          <a:lstStyle/>
          <a:p>
            <a:pPr>
              <a:defRPr>
                <a:latin typeface="Times New Roman"/>
                <a:ea typeface="Times New Roman"/>
                <a:cs typeface="Times New Roman"/>
                <a:sym typeface="Times New Roman"/>
              </a:defRPr>
            </a:pPr>
            <a:r>
              <a:rPr b="1"/>
              <a:t>Theorem 1</a:t>
            </a:r>
            <a:r>
              <a:t> (Informal): For an attention mechanism using relative positional encoding, the attention logits must explode to infinities to differentiate previously unseen distances apart as the sequence length increases. </a:t>
            </a:r>
          </a:p>
        </p:txBody>
      </p:sp>
      <p:pic>
        <p:nvPicPr>
          <p:cNvPr id="1190" name="Figure_1.pdf" descr="Figure_1.pdf"/>
          <p:cNvPicPr>
            <a:picLocks noChangeAspect="1"/>
          </p:cNvPicPr>
          <p:nvPr/>
        </p:nvPicPr>
        <p:blipFill>
          <a:blip r:embed="rId2">
            <a:extLst/>
          </a:blip>
          <a:srcRect l="6504" t="10328" r="8828" b="4874"/>
          <a:stretch>
            <a:fillRect/>
          </a:stretch>
        </p:blipFill>
        <p:spPr>
          <a:xfrm>
            <a:off x="3917180" y="6060843"/>
            <a:ext cx="9919295" cy="7200251"/>
          </a:xfrm>
          <a:prstGeom prst="rect">
            <a:avLst/>
          </a:prstGeom>
          <a:ln w="12700">
            <a:miter lim="400000"/>
          </a:ln>
        </p:spPr>
      </p:pic>
      <p:sp>
        <p:nvSpPr>
          <p:cNvPr id="1191" name="Line"/>
          <p:cNvSpPr/>
          <p:nvPr/>
        </p:nvSpPr>
        <p:spPr>
          <a:xfrm flipV="1">
            <a:off x="9141313" y="6187593"/>
            <a:ext cx="1" cy="6546261"/>
          </a:xfrm>
          <a:prstGeom prst="line">
            <a:avLst/>
          </a:prstGeom>
          <a:ln w="25400">
            <a:solidFill>
              <a:srgbClr val="000000"/>
            </a:solidFill>
            <a:custDash>
              <a:ds d="600000" sp="600000"/>
            </a:custDash>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92" name="Rectangle"/>
          <p:cNvSpPr/>
          <p:nvPr/>
        </p:nvSpPr>
        <p:spPr>
          <a:xfrm>
            <a:off x="4611294" y="6198154"/>
            <a:ext cx="4534478" cy="6525138"/>
          </a:xfrm>
          <a:prstGeom prst="rect">
            <a:avLst/>
          </a:prstGeom>
          <a:solidFill>
            <a:srgbClr val="929292">
              <a:alpha val="14750"/>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93" name="length"/>
          <p:cNvSpPr txBox="1"/>
          <p:nvPr/>
        </p:nvSpPr>
        <p:spPr>
          <a:xfrm>
            <a:off x="11970238" y="11913138"/>
            <a:ext cx="1740099"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194" name="Max. Logit in Sequence"/>
          <p:cNvSpPr txBox="1"/>
          <p:nvPr/>
        </p:nvSpPr>
        <p:spPr>
          <a:xfrm>
            <a:off x="4623218" y="5419159"/>
            <a:ext cx="6244234"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Max. Logit in Sequence</a:t>
            </a:r>
          </a:p>
        </p:txBody>
      </p:sp>
      <p:sp>
        <p:nvSpPr>
          <p:cNvPr id="1195" name="The attention logits in Llama-2 explode as length exceeds the pre-training limit."/>
          <p:cNvSpPr txBox="1"/>
          <p:nvPr/>
        </p:nvSpPr>
        <p:spPr>
          <a:xfrm>
            <a:off x="14125188" y="7788416"/>
            <a:ext cx="6914389"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attention logits in Llama-2 explode as length exceeds the pre-training limit.</a:t>
            </a:r>
          </a:p>
        </p:txBody>
      </p:sp>
      <p:sp>
        <p:nvSpPr>
          <p:cNvPr id="1196" name="pre-training length bound = 4096"/>
          <p:cNvSpPr txBox="1"/>
          <p:nvPr/>
        </p:nvSpPr>
        <p:spPr>
          <a:xfrm>
            <a:off x="4637544" y="6451268"/>
            <a:ext cx="479608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pre-training length bound = 4096</a:t>
            </a:r>
          </a:p>
        </p:txBody>
      </p:sp>
      <p:sp>
        <p:nvSpPr>
          <p:cNvPr id="1197"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3062047"/>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198"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Factor 2: Too many tokens"/>
          <p:cNvSpPr txBox="1"/>
          <p:nvPr>
            <p:ph type="title"/>
          </p:nvPr>
        </p:nvSpPr>
        <p:spPr>
          <a:prstGeom prst="rect">
            <a:avLst/>
          </a:prstGeom>
        </p:spPr>
        <p:txBody>
          <a:bodyPr/>
          <a:lstStyle/>
          <a:p>
            <a:pPr/>
            <a:r>
              <a:t>Factor 2: Too many tokens</a:t>
            </a:r>
          </a:p>
        </p:txBody>
      </p:sp>
      <p:sp>
        <p:nvSpPr>
          <p:cNvPr id="1201" name="Longer texts require attention on more tokens.…"/>
          <p:cNvSpPr txBox="1"/>
          <p:nvPr>
            <p:ph type="body" idx="1"/>
          </p:nvPr>
        </p:nvSpPr>
        <p:spPr>
          <a:xfrm>
            <a:off x="1206500" y="2595813"/>
            <a:ext cx="21971000" cy="8256012"/>
          </a:xfrm>
          <a:prstGeom prst="rect">
            <a:avLst/>
          </a:prstGeom>
        </p:spPr>
        <p:txBody>
          <a:bodyPr/>
          <a:lstStyle/>
          <a:p>
            <a:pPr/>
            <a:r>
              <a:t>Longer texts require attention on more tokens. </a:t>
            </a:r>
          </a:p>
          <a:p>
            <a:pPr>
              <a:defRPr>
                <a:latin typeface="Times New Roman"/>
                <a:ea typeface="Times New Roman"/>
                <a:cs typeface="Times New Roman"/>
                <a:sym typeface="Times New Roman"/>
              </a:defRPr>
            </a:pPr>
            <a:r>
              <a:rPr b="1"/>
              <a:t>Theorem 2</a:t>
            </a:r>
            <a:r>
              <a:t> (informal): If the attention logits are bounded, as the sequence becomes longer, the attention entropy grows to infinity. </a:t>
            </a:r>
          </a:p>
        </p:txBody>
      </p:sp>
      <p:pic>
        <p:nvPicPr>
          <p:cNvPr id="1202" name="entropy_explosion.pdf" descr="entropy_explosion.pdf"/>
          <p:cNvPicPr>
            <a:picLocks noChangeAspect="1"/>
          </p:cNvPicPr>
          <p:nvPr/>
        </p:nvPicPr>
        <p:blipFill>
          <a:blip r:embed="rId2">
            <a:extLst/>
          </a:blip>
          <a:srcRect l="7814" t="9987" r="8748" b="5139"/>
          <a:stretch>
            <a:fillRect/>
          </a:stretch>
        </p:blipFill>
        <p:spPr>
          <a:xfrm>
            <a:off x="3920247" y="5918462"/>
            <a:ext cx="7690598" cy="7366816"/>
          </a:xfrm>
          <a:prstGeom prst="rect">
            <a:avLst/>
          </a:prstGeom>
          <a:ln w="12700">
            <a:miter lim="400000"/>
          </a:ln>
        </p:spPr>
      </p:pic>
      <p:sp>
        <p:nvSpPr>
          <p:cNvPr id="1203" name="length"/>
          <p:cNvSpPr txBox="1"/>
          <p:nvPr/>
        </p:nvSpPr>
        <p:spPr>
          <a:xfrm>
            <a:off x="9781087" y="12015809"/>
            <a:ext cx="1740099"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204" name="Attention Entropy"/>
          <p:cNvSpPr txBox="1"/>
          <p:nvPr/>
        </p:nvSpPr>
        <p:spPr>
          <a:xfrm>
            <a:off x="4379382" y="5274185"/>
            <a:ext cx="4895553"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Attention Entropy</a:t>
            </a:r>
          </a:p>
        </p:txBody>
      </p:sp>
      <p:sp>
        <p:nvSpPr>
          <p:cNvPr id="1205" name="The entropy of attention distribution in Llama-2 continuously increases with length."/>
          <p:cNvSpPr txBox="1"/>
          <p:nvPr/>
        </p:nvSpPr>
        <p:spPr>
          <a:xfrm>
            <a:off x="12755117" y="8217917"/>
            <a:ext cx="6914388"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entropy of attention distribution in Llama-2 continuously increases with length.</a:t>
            </a:r>
          </a:p>
        </p:txBody>
      </p:sp>
      <p:sp>
        <p:nvSpPr>
          <p:cNvPr id="1206" name="Rectangle"/>
          <p:cNvSpPr/>
          <p:nvPr/>
        </p:nvSpPr>
        <p:spPr>
          <a:xfrm>
            <a:off x="4332935" y="6110566"/>
            <a:ext cx="3643585" cy="6665562"/>
          </a:xfrm>
          <a:prstGeom prst="rect">
            <a:avLst/>
          </a:prstGeom>
          <a:solidFill>
            <a:srgbClr val="929292">
              <a:alpha val="14750"/>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07" name="Line"/>
          <p:cNvSpPr/>
          <p:nvPr/>
        </p:nvSpPr>
        <p:spPr>
          <a:xfrm flipV="1">
            <a:off x="7979822" y="6105015"/>
            <a:ext cx="1" cy="6676665"/>
          </a:xfrm>
          <a:prstGeom prst="line">
            <a:avLst/>
          </a:prstGeom>
          <a:ln w="25400">
            <a:solidFill>
              <a:srgbClr val="000000"/>
            </a:solidFill>
            <a:custDash>
              <a:ds d="600000" sp="600000"/>
            </a:custDash>
            <a:miter lim="400000"/>
          </a:ln>
        </p:spPr>
        <p:txBody>
          <a:bodyPr lIns="50800" tIns="50800" rIns="50800" bIns="50800" anchor="ctr"/>
          <a:lstStyle/>
          <a:p>
            <a:pPr>
              <a:lnSpc>
                <a:spcPct val="100000"/>
              </a:lnSpc>
              <a:spcBef>
                <a:spcPts val="0"/>
              </a:spcBef>
              <a:defRPr sz="1800">
                <a:solidFill>
                  <a:srgbClr val="5E5E5E"/>
                </a:solidFill>
              </a:defRPr>
            </a:pPr>
          </a:p>
        </p:txBody>
      </p:sp>
      <p:sp>
        <p:nvSpPr>
          <p:cNvPr id="1208"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3098542"/>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0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Factor 3: Implicitly Encoded Position"/>
          <p:cNvSpPr txBox="1"/>
          <p:nvPr>
            <p:ph type="title"/>
          </p:nvPr>
        </p:nvSpPr>
        <p:spPr>
          <a:prstGeom prst="rect">
            <a:avLst/>
          </a:prstGeom>
        </p:spPr>
        <p:txBody>
          <a:bodyPr/>
          <a:lstStyle/>
          <a:p>
            <a:pPr/>
            <a:r>
              <a:t>Factor 3: Implicitly Encoded Position</a:t>
            </a:r>
          </a:p>
        </p:txBody>
      </p:sp>
      <p:pic>
        <p:nvPicPr>
          <p:cNvPr id="1212" name="layer_positions.pdf" descr="layer_positions.pdf"/>
          <p:cNvPicPr>
            <a:picLocks noChangeAspect="1"/>
          </p:cNvPicPr>
          <p:nvPr/>
        </p:nvPicPr>
        <p:blipFill>
          <a:blip r:embed="rId2">
            <a:extLst/>
          </a:blip>
          <a:stretch>
            <a:fillRect/>
          </a:stretch>
        </p:blipFill>
        <p:spPr>
          <a:xfrm>
            <a:off x="666706" y="4569122"/>
            <a:ext cx="14583320" cy="8203117"/>
          </a:xfrm>
          <a:prstGeom prst="rect">
            <a:avLst/>
          </a:prstGeom>
          <a:ln w="12700">
            <a:miter lim="400000"/>
          </a:ln>
        </p:spPr>
      </p:pic>
      <p:sp>
        <p:nvSpPr>
          <p:cNvPr id="1213" name="From layer 2 and higher, initial few tokens occupy a distinct feature space."/>
          <p:cNvSpPr txBox="1"/>
          <p:nvPr>
            <p:ph type="body" idx="1"/>
          </p:nvPr>
        </p:nvSpPr>
        <p:spPr>
          <a:xfrm>
            <a:off x="1206500" y="2697338"/>
            <a:ext cx="21971000" cy="8256012"/>
          </a:xfrm>
          <a:prstGeom prst="rect">
            <a:avLst/>
          </a:prstGeom>
        </p:spPr>
        <p:txBody>
          <a:bodyPr/>
          <a:lstStyle/>
          <a:p>
            <a:pPr/>
            <a:r>
              <a:t>From layer 2 and higher, initial few tokens occupy a distinct feature space.</a:t>
            </a:r>
          </a:p>
        </p:txBody>
      </p:sp>
      <p:sp>
        <p:nvSpPr>
          <p:cNvPr id="1214" name="Theorem 3 (Informal): Even without absolute positional embeddings, attention can restore position information of tokens."/>
          <p:cNvSpPr txBox="1"/>
          <p:nvPr/>
        </p:nvSpPr>
        <p:spPr>
          <a:xfrm>
            <a:off x="15277363" y="4776238"/>
            <a:ext cx="8773679" cy="5048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3</a:t>
            </a:r>
            <a:r>
              <a:t> (Informal): Even without absolute positional embeddings, attention can restore position information of tokens.</a:t>
            </a:r>
          </a:p>
        </p:txBody>
      </p:sp>
      <p:sp>
        <p:nvSpPr>
          <p:cNvPr id="1215" name="Kazemnejad, Amirhossein, et al. &quot;The impact of positional encoding on length generalization in transformers.&quot; Advances in Neural Information Processing Systems 36 (2023): 24892-24928."/>
          <p:cNvSpPr txBox="1"/>
          <p:nvPr/>
        </p:nvSpPr>
        <p:spPr>
          <a:xfrm>
            <a:off x="15031820" y="12491107"/>
            <a:ext cx="8036034" cy="9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Kazemnejad, Amirhossein, et al. "The impact of positional encoding on length generalization in transformers." </a:t>
            </a:r>
            <a:r>
              <a:rPr i="1"/>
              <a:t>Advances in Neural Information Processing Systems</a:t>
            </a:r>
            <a:r>
              <a:t> 36 (2023): 24892-24928.</a:t>
            </a:r>
          </a:p>
        </p:txBody>
      </p:sp>
      <p:sp>
        <p:nvSpPr>
          <p:cNvPr id="1216"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782209"/>
            <a:ext cx="13696004" cy="945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1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Solution: LM-Infinite"/>
          <p:cNvSpPr txBox="1"/>
          <p:nvPr>
            <p:ph type="title"/>
          </p:nvPr>
        </p:nvSpPr>
        <p:spPr>
          <a:prstGeom prst="rect">
            <a:avLst/>
          </a:prstGeom>
        </p:spPr>
        <p:txBody>
          <a:bodyPr/>
          <a:lstStyle/>
          <a:p>
            <a:pPr/>
            <a:r>
              <a:t>Solution: LM-Infinite</a:t>
            </a:r>
          </a:p>
        </p:txBody>
      </p:sp>
      <p:pic>
        <p:nvPicPr>
          <p:cNvPr id="1220" name="_overview.pdf" descr="_overview.pdf"/>
          <p:cNvPicPr>
            <a:picLocks noChangeAspect="1"/>
          </p:cNvPicPr>
          <p:nvPr/>
        </p:nvPicPr>
        <p:blipFill>
          <a:blip r:embed="rId2">
            <a:extLst/>
          </a:blip>
          <a:srcRect l="0" t="0" r="51053" b="5993"/>
          <a:stretch>
            <a:fillRect/>
          </a:stretch>
        </p:blipFill>
        <p:spPr>
          <a:xfrm>
            <a:off x="5478462" y="2310452"/>
            <a:ext cx="13427002" cy="10551835"/>
          </a:xfrm>
          <a:prstGeom prst="rect">
            <a:avLst/>
          </a:prstGeom>
          <a:ln w="12700">
            <a:miter lim="400000"/>
          </a:ln>
        </p:spPr>
      </p:pic>
      <p:sp>
        <p:nvSpPr>
          <p:cNvPr id="1221"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22"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Length Generalization (to 200M length)"/>
          <p:cNvSpPr txBox="1"/>
          <p:nvPr>
            <p:ph type="title"/>
          </p:nvPr>
        </p:nvSpPr>
        <p:spPr>
          <a:prstGeom prst="rect">
            <a:avLst/>
          </a:prstGeom>
        </p:spPr>
        <p:txBody>
          <a:bodyPr/>
          <a:lstStyle/>
          <a:p>
            <a:pPr/>
            <a:r>
              <a:t>Length Generalization (to 200M length)</a:t>
            </a:r>
          </a:p>
        </p:txBody>
      </p:sp>
      <p:pic>
        <p:nvPicPr>
          <p:cNvPr id="1225" name="perplexity 128k.pdf" descr="perplexity 128k.pdf"/>
          <p:cNvPicPr>
            <a:picLocks noChangeAspect="1"/>
          </p:cNvPicPr>
          <p:nvPr/>
        </p:nvPicPr>
        <p:blipFill>
          <a:blip r:embed="rId2">
            <a:extLst/>
          </a:blip>
          <a:stretch>
            <a:fillRect/>
          </a:stretch>
        </p:blipFill>
        <p:spPr>
          <a:xfrm>
            <a:off x="741550" y="2447211"/>
            <a:ext cx="35305539" cy="11377761"/>
          </a:xfrm>
          <a:prstGeom prst="rect">
            <a:avLst/>
          </a:prstGeom>
          <a:ln w="12700">
            <a:miter lim="400000"/>
          </a:ln>
        </p:spPr>
      </p:pic>
      <p:sp>
        <p:nvSpPr>
          <p:cNvPr id="1226"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2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1225"/>
                                        </p:tgtEl>
                                      </p:cBhvr>
                                      <p:by x="66726" y="66726"/>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43683 -0.000000" origin="layout" pathEditMode="relative">
                                      <p:cBhvr>
                                        <p:cTn id="9" dur="1000" fill="hold"/>
                                        <p:tgtEl>
                                          <p:spTgt spid="122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5"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To Perceive Sensitive Information"/>
          <p:cNvSpPr txBox="1"/>
          <p:nvPr>
            <p:ph type="title"/>
          </p:nvPr>
        </p:nvSpPr>
        <p:spPr>
          <a:prstGeom prst="rect">
            <a:avLst/>
          </a:prstGeom>
        </p:spPr>
        <p:txBody>
          <a:bodyPr/>
          <a:lstStyle/>
          <a:p>
            <a:pPr/>
            <a:r>
              <a:t>To Perceive Sensitive Information</a:t>
            </a:r>
          </a:p>
        </p:txBody>
      </p:sp>
      <p:sp>
        <p:nvSpPr>
          <p:cNvPr id="1230" name="Re-attending to top-k attention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Re-attending to top-k attention tokens</a:t>
            </a:r>
          </a:p>
        </p:txBody>
      </p:sp>
      <p:pic>
        <p:nvPicPr>
          <p:cNvPr id="1231" name="pasted-movie.png" descr="pasted-movie.png"/>
          <p:cNvPicPr>
            <a:picLocks noChangeAspect="1"/>
          </p:cNvPicPr>
          <p:nvPr/>
        </p:nvPicPr>
        <p:blipFill>
          <a:blip r:embed="rId2">
            <a:extLst/>
          </a:blip>
          <a:stretch>
            <a:fillRect/>
          </a:stretch>
        </p:blipFill>
        <p:spPr>
          <a:xfrm>
            <a:off x="3919585" y="3541604"/>
            <a:ext cx="8757565" cy="8791204"/>
          </a:xfrm>
          <a:prstGeom prst="rect">
            <a:avLst/>
          </a:prstGeom>
          <a:ln w="12700">
            <a:miter lim="400000"/>
          </a:ln>
        </p:spPr>
      </p:pic>
      <p:sp>
        <p:nvSpPr>
          <p:cNvPr id="1232" name="Rounded Rectangle"/>
          <p:cNvSpPr/>
          <p:nvPr/>
        </p:nvSpPr>
        <p:spPr>
          <a:xfrm>
            <a:off x="7333961" y="11243892"/>
            <a:ext cx="1002835" cy="1002835"/>
          </a:xfrm>
          <a:prstGeom prst="roundRect">
            <a:avLst>
              <a:gd name="adj" fmla="val 15000"/>
            </a:avLst>
          </a:prstGeom>
          <a:ln w="508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33" name="e.g. 1st large attention"/>
          <p:cNvSpPr txBox="1"/>
          <p:nvPr/>
        </p:nvSpPr>
        <p:spPr>
          <a:xfrm>
            <a:off x="5855516" y="12852443"/>
            <a:ext cx="61944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e.g. 1st large attention</a:t>
            </a:r>
          </a:p>
        </p:txBody>
      </p:sp>
      <p:sp>
        <p:nvSpPr>
          <p:cNvPr id="1234" name="Line"/>
          <p:cNvSpPr/>
          <p:nvPr/>
        </p:nvSpPr>
        <p:spPr>
          <a:xfrm flipV="1">
            <a:off x="7846981" y="12408329"/>
            <a:ext cx="1" cy="589650"/>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235" name="Why: to acquire key information that might be stored in the middle “ignored” region again.…"/>
          <p:cNvSpPr txBox="1"/>
          <p:nvPr/>
        </p:nvSpPr>
        <p:spPr>
          <a:xfrm>
            <a:off x="13225411" y="3798650"/>
            <a:ext cx="7841245" cy="98245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Why</a:t>
            </a:r>
            <a:r>
              <a:t>: to acquire key information that might be stored in the middle “ignored” region again.</a:t>
            </a:r>
          </a:p>
          <a:p>
            <a:pPr/>
            <a:r>
              <a:rPr b="1"/>
              <a:t>How</a:t>
            </a:r>
            <a:r>
              <a:t>: selecting tokens with top-k (e.g., k=4) attention logits, and reintroducing them into attention.</a:t>
            </a:r>
          </a:p>
          <a:p>
            <a:pPr/>
            <a:r>
              <a:rPr b="1"/>
              <a:t>When</a:t>
            </a:r>
            <a:r>
              <a:t>: when solving information sensitive tasks like question answering, retrieving information from documents, etc.</a:t>
            </a:r>
          </a:p>
        </p:txBody>
      </p:sp>
      <p:sp>
        <p:nvSpPr>
          <p:cNvPr id="123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8" name="Attention Also Explains In-Context Learning"/>
          <p:cNvSpPr txBox="1"/>
          <p:nvPr>
            <p:ph type="title"/>
          </p:nvPr>
        </p:nvSpPr>
        <p:spPr>
          <a:prstGeom prst="rect">
            <a:avLst/>
          </a:prstGeom>
        </p:spPr>
        <p:txBody>
          <a:bodyPr/>
          <a:lstStyle/>
          <a:p>
            <a:pPr/>
            <a:r>
              <a:t>Attention Also Explains In-Context Learning</a:t>
            </a:r>
          </a:p>
        </p:txBody>
      </p:sp>
      <p:pic>
        <p:nvPicPr>
          <p:cNvPr id="1239" name="overview.pdf" descr="overview.pdf"/>
          <p:cNvPicPr>
            <a:picLocks noChangeAspect="1"/>
          </p:cNvPicPr>
          <p:nvPr/>
        </p:nvPicPr>
        <p:blipFill>
          <a:blip r:embed="rId2">
            <a:extLst/>
          </a:blip>
          <a:stretch>
            <a:fillRect/>
          </a:stretch>
        </p:blipFill>
        <p:spPr>
          <a:xfrm>
            <a:off x="971845" y="3780882"/>
            <a:ext cx="22907437" cy="6562027"/>
          </a:xfrm>
          <a:prstGeom prst="rect">
            <a:avLst/>
          </a:prstGeom>
          <a:ln w="12700">
            <a:miter lim="400000"/>
          </a:ln>
        </p:spPr>
      </p:pic>
      <p:sp>
        <p:nvSpPr>
          <p:cNvPr id="124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
        <p:nvSpPr>
          <p:cNvPr id="124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42" name="Rectangle"/>
          <p:cNvSpPr/>
          <p:nvPr/>
        </p:nvSpPr>
        <p:spPr>
          <a:xfrm>
            <a:off x="5603714" y="8354355"/>
            <a:ext cx="14093260" cy="217496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43" name="Rectangle"/>
          <p:cNvSpPr/>
          <p:nvPr/>
        </p:nvSpPr>
        <p:spPr>
          <a:xfrm>
            <a:off x="19825797" y="8621493"/>
            <a:ext cx="3898682" cy="1271279"/>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44" name="Line"/>
          <p:cNvSpPr/>
          <p:nvPr/>
        </p:nvSpPr>
        <p:spPr>
          <a:xfrm>
            <a:off x="5579084" y="8592490"/>
            <a:ext cx="16281810" cy="49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283" y="21552"/>
                </a:lnTo>
                <a:cubicBezTo>
                  <a:pt x="21354" y="21263"/>
                  <a:pt x="21421" y="20411"/>
                  <a:pt x="21480" y="19066"/>
                </a:cubicBezTo>
                <a:cubicBezTo>
                  <a:pt x="21526" y="18021"/>
                  <a:pt x="21565" y="16698"/>
                  <a:pt x="21596" y="15169"/>
                </a:cubicBezTo>
                <a:lnTo>
                  <a:pt x="21600" y="0"/>
                </a:lnTo>
              </a:path>
            </a:pathLst>
          </a:custGeom>
          <a:ln w="63500">
            <a:solidFill>
              <a:srgbClr val="5E5E5E"/>
            </a:solidFill>
            <a:miter lim="400000"/>
            <a:tailEnd type="triangle"/>
          </a:ln>
        </p:spPr>
        <p:txBody>
          <a:bodyPr lIns="50800" tIns="50800" rIns="50800" bIns="50800" anchor="ctr"/>
          <a:lstStyle/>
          <a:p>
            <a:pPr/>
          </a:p>
        </p:txBody>
      </p:sp>
      <p:sp>
        <p:nvSpPr>
          <p:cNvPr id="1245" name="In-context learning: completing tasks based on demonstrations"/>
          <p:cNvSpPr txBox="1"/>
          <p:nvPr/>
        </p:nvSpPr>
        <p:spPr>
          <a:xfrm>
            <a:off x="3519373" y="10760767"/>
            <a:ext cx="1773844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In-context learning:</a:t>
            </a:r>
            <a:r>
              <a:t> completing tasks based on demonstrations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Attention Also Explains In-Context Learning"/>
          <p:cNvSpPr txBox="1"/>
          <p:nvPr>
            <p:ph type="title"/>
          </p:nvPr>
        </p:nvSpPr>
        <p:spPr>
          <a:prstGeom prst="rect">
            <a:avLst/>
          </a:prstGeom>
        </p:spPr>
        <p:txBody>
          <a:bodyPr/>
          <a:lstStyle/>
          <a:p>
            <a:pPr/>
            <a:r>
              <a:t>Attention Also Explains In-Context Learning</a:t>
            </a:r>
          </a:p>
        </p:txBody>
      </p:sp>
      <p:pic>
        <p:nvPicPr>
          <p:cNvPr id="1248" name="overview.pdf" descr="overview.pdf"/>
          <p:cNvPicPr>
            <a:picLocks noChangeAspect="1"/>
          </p:cNvPicPr>
          <p:nvPr/>
        </p:nvPicPr>
        <p:blipFill>
          <a:blip r:embed="rId2">
            <a:extLst/>
          </a:blip>
          <a:stretch>
            <a:fillRect/>
          </a:stretch>
        </p:blipFill>
        <p:spPr>
          <a:xfrm>
            <a:off x="1866843" y="2695400"/>
            <a:ext cx="20650314" cy="5915456"/>
          </a:xfrm>
          <a:prstGeom prst="rect">
            <a:avLst/>
          </a:prstGeom>
          <a:ln w="12700">
            <a:miter lim="400000"/>
          </a:ln>
        </p:spPr>
      </p:pic>
      <p:sp>
        <p:nvSpPr>
          <p:cNvPr id="1249" name="The output   is sampled from a weighted average over example outputs   (i.e., a kernel-regression)…"/>
          <p:cNvSpPr txBox="1"/>
          <p:nvPr>
            <p:ph type="body" sz="half" idx="1"/>
          </p:nvPr>
        </p:nvSpPr>
        <p:spPr>
          <a:xfrm>
            <a:off x="1533488" y="8864213"/>
            <a:ext cx="21971001" cy="4109458"/>
          </a:xfrm>
          <a:prstGeom prst="rect">
            <a:avLst/>
          </a:prstGeom>
        </p:spPr>
        <p:txBody>
          <a:bodyPr/>
          <a:lstStyle/>
          <a:p>
            <a:pPr/>
            <a:r>
              <a:t>The output </a:t>
            </a:r>
            <a14:m>
              <m:oMath>
                <m:limUpp>
                  <m:e>
                    <m:r>
                      <a:rPr xmlns:a="http://schemas.openxmlformats.org/drawingml/2006/main" sz="5750" i="1">
                        <a:solidFill>
                          <a:srgbClr val="000000"/>
                        </a:solidFill>
                        <a:latin typeface="Cambria Math" panose="02040503050406030204" pitchFamily="18" charset="0"/>
                      </a:rPr>
                      <m:t>y</m:t>
                    </m:r>
                  </m:e>
                  <m:lim>
                    <m:r>
                      <a:rPr xmlns:a="http://schemas.openxmlformats.org/drawingml/2006/main" sz="5750" i="1">
                        <a:solidFill>
                          <a:srgbClr val="000000"/>
                        </a:solidFill>
                        <a:latin typeface="Cambria Math" panose="02040503050406030204" pitchFamily="18" charset="0"/>
                      </a:rPr>
                      <m:t>̂</m:t>
                    </m:r>
                  </m:lim>
                </m:limUpp>
              </m:oMath>
            </a14:m>
            <a:r>
              <a:t> is sampled from a weighted average over example outputs </a:t>
            </a:r>
            <a14:m>
              <m:oMath>
                <m:sSub>
                  <m:e>
                    <m:r>
                      <a:rPr xmlns:a="http://schemas.openxmlformats.org/drawingml/2006/main" sz="5750" i="1">
                        <a:solidFill>
                          <a:srgbClr val="000000"/>
                        </a:solidFill>
                        <a:latin typeface="Cambria Math" panose="02040503050406030204" pitchFamily="18" charset="0"/>
                      </a:rPr>
                      <m:t>y</m:t>
                    </m:r>
                  </m:e>
                  <m:sub>
                    <m:r>
                      <a:rPr xmlns:a="http://schemas.openxmlformats.org/drawingml/2006/main" sz="5750" i="1">
                        <a:solidFill>
                          <a:srgbClr val="000000"/>
                        </a:solidFill>
                        <a:latin typeface="Cambria Math" panose="02040503050406030204" pitchFamily="18" charset="0"/>
                      </a:rPr>
                      <m:t>i</m:t>
                    </m:r>
                  </m:sub>
                </m:sSub>
              </m:oMath>
            </a14:m>
            <a:r>
              <a:t> (i.e., a kernel-regression)</a:t>
            </a:r>
          </a:p>
          <a:p>
            <a:pPr/>
            <a:r>
              <a:t>the weights are computed by a certain similarity metric </a:t>
            </a:r>
            <a14:m>
              <m:oMath>
                <m:r>
                  <a:rPr xmlns:a="http://schemas.openxmlformats.org/drawingml/2006/main" sz="5750" i="1">
                    <a:solidFill>
                      <a:srgbClr val="000000"/>
                    </a:solidFill>
                    <a:latin typeface="Cambria Math" panose="02040503050406030204" pitchFamily="18" charset="0"/>
                  </a:rPr>
                  <m:t>K</m:t>
                </m:r>
                <m:r>
                  <a:rPr xmlns:a="http://schemas.openxmlformats.org/drawingml/2006/main" sz="5750" i="1">
                    <a:solidFill>
                      <a:srgbClr val="000000"/>
                    </a:solidFill>
                    <a:latin typeface="Cambria Math" panose="02040503050406030204" pitchFamily="18" charset="0"/>
                  </a:rPr>
                  <m:t>(</m:t>
                </m:r>
                <m:sSub>
                  <m:e>
                    <m:r>
                      <m:rPr>
                        <m:sty m:val="bi"/>
                      </m:rP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i</m:t>
                    </m:r>
                  </m:sub>
                </m:sSub>
                <m:r>
                  <a:rPr xmlns:a="http://schemas.openxmlformats.org/drawingml/2006/main" sz="5750" i="1">
                    <a:solidFill>
                      <a:srgbClr val="000000"/>
                    </a:solidFill>
                    <a:latin typeface="Cambria Math" panose="02040503050406030204" pitchFamily="18" charset="0"/>
                  </a:rPr>
                  <m:t>,</m:t>
                </m:r>
                <m:sSub>
                  <m:e>
                    <m:r>
                      <m:rPr>
                        <m:sty m:val="bi"/>
                      </m:rP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t</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t</m:t>
                    </m:r>
                  </m:sub>
                </m:sSub>
                <m:r>
                  <a:rPr xmlns:a="http://schemas.openxmlformats.org/drawingml/2006/main" sz="5750" i="1">
                    <a:solidFill>
                      <a:srgbClr val="000000"/>
                    </a:solidFill>
                    <a:latin typeface="Cambria Math" panose="02040503050406030204" pitchFamily="18" charset="0"/>
                  </a:rPr>
                  <m:t>)</m:t>
                </m:r>
              </m:oMath>
            </a14:m>
            <a:r>
              <a:t> (i.e., a kernel)</a:t>
            </a:r>
          </a:p>
        </p:txBody>
      </p:sp>
      <p:sp>
        <p:nvSpPr>
          <p:cNvPr id="125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
        <p:nvSpPr>
          <p:cNvPr id="125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The Kernel Originates from Pre-Training"/>
          <p:cNvSpPr txBox="1"/>
          <p:nvPr>
            <p:ph type="title"/>
          </p:nvPr>
        </p:nvSpPr>
        <p:spPr>
          <a:prstGeom prst="rect">
            <a:avLst/>
          </a:prstGeom>
        </p:spPr>
        <p:txBody>
          <a:bodyPr/>
          <a:lstStyle/>
          <a:p>
            <a:pPr/>
            <a:r>
              <a:t>The Kernel Originates from Pre-Training</a:t>
            </a:r>
          </a:p>
        </p:txBody>
      </p:sp>
      <p:grpSp>
        <p:nvGrpSpPr>
          <p:cNvPr id="1263" name="Group"/>
          <p:cNvGrpSpPr/>
          <p:nvPr/>
        </p:nvGrpSpPr>
        <p:grpSpPr>
          <a:xfrm>
            <a:off x="4007048" y="7815706"/>
            <a:ext cx="16994120" cy="4817751"/>
            <a:chOff x="-78932" y="-16193"/>
            <a:chExt cx="16994118" cy="4817750"/>
          </a:xfrm>
        </p:grpSpPr>
        <p:pic>
          <p:nvPicPr>
            <p:cNvPr id="1254" name="pasted-movie.png" descr="pasted-movie.png"/>
            <p:cNvPicPr>
              <a:picLocks noChangeAspect="1"/>
            </p:cNvPicPr>
            <p:nvPr/>
          </p:nvPicPr>
          <p:blipFill>
            <a:blip r:embed="rId2">
              <a:extLst/>
            </a:blip>
            <a:stretch>
              <a:fillRect/>
            </a:stretch>
          </p:blipFill>
          <p:spPr>
            <a:xfrm>
              <a:off x="2496341" y="969739"/>
              <a:ext cx="11263191" cy="1295974"/>
            </a:xfrm>
            <a:prstGeom prst="rect">
              <a:avLst/>
            </a:prstGeom>
            <a:ln w="12700" cap="flat">
              <a:noFill/>
              <a:miter lim="400000"/>
            </a:ln>
            <a:effectLst/>
          </p:spPr>
        </p:pic>
        <p:sp>
          <p:nvSpPr>
            <p:cNvPr id="1255" name="The kernel (similarity metric)"/>
            <p:cNvSpPr txBox="1"/>
            <p:nvPr/>
          </p:nvSpPr>
          <p:spPr>
            <a:xfrm>
              <a:off x="0" y="-16194"/>
              <a:ext cx="8371942"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The kernel (similarity metric)</a:t>
              </a:r>
            </a:p>
          </p:txBody>
        </p:sp>
        <p:sp>
          <p:nvSpPr>
            <p:cNvPr id="1256" name="Rounded Rectangle"/>
            <p:cNvSpPr/>
            <p:nvPr/>
          </p:nvSpPr>
          <p:spPr>
            <a:xfrm>
              <a:off x="6054259" y="1038991"/>
              <a:ext cx="2281590" cy="1157470"/>
            </a:xfrm>
            <a:prstGeom prst="roundRect">
              <a:avLst>
                <a:gd name="adj" fmla="val 23145"/>
              </a:avLst>
            </a:prstGeom>
            <a:solidFill>
              <a:schemeClr val="accent1">
                <a:lumOff val="16847"/>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7" name="Rounded Rectangle"/>
            <p:cNvSpPr/>
            <p:nvPr/>
          </p:nvSpPr>
          <p:spPr>
            <a:xfrm>
              <a:off x="11060634" y="1038991"/>
              <a:ext cx="2613766" cy="1157470"/>
            </a:xfrm>
            <a:prstGeom prst="roundRect">
              <a:avLst>
                <a:gd name="adj" fmla="val 23145"/>
              </a:avLst>
            </a:prstGeom>
            <a:solidFill>
              <a:schemeClr val="accent1">
                <a:lumOff val="16847"/>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8" name="Rounded Rectangle"/>
            <p:cNvSpPr/>
            <p:nvPr/>
          </p:nvSpPr>
          <p:spPr>
            <a:xfrm>
              <a:off x="8802941" y="1038991"/>
              <a:ext cx="2159932" cy="1157470"/>
            </a:xfrm>
            <a:prstGeom prst="roundRect">
              <a:avLst>
                <a:gd name="adj" fmla="val 23145"/>
              </a:avLst>
            </a:prstGeom>
            <a:solidFill>
              <a:schemeClr val="accent5">
                <a:hueOff val="-152895"/>
                <a:lumOff val="12368"/>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9" name="A representation of sample input   for predicting the next token"/>
            <p:cNvSpPr txBox="1"/>
            <p:nvPr/>
          </p:nvSpPr>
          <p:spPr>
            <a:xfrm>
              <a:off x="-78933" y="3188882"/>
              <a:ext cx="8975031" cy="161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a:solidFill>
                    <a:schemeClr val="accent1">
                      <a:lumOff val="16847"/>
                    </a:schemeClr>
                  </a:solidFill>
                </a:defRPr>
              </a:pPr>
              <a:r>
                <a:t>A representation of sample input </a:t>
              </a:r>
              <a14:m>
                <m:oMath>
                  <m:r>
                    <m:rPr>
                      <m:sty m:val="bi"/>
                    </m:rPr>
                    <a:rPr xmlns:a="http://schemas.openxmlformats.org/drawingml/2006/main" sz="5750" i="1">
                      <a:solidFill>
                        <a:srgbClr val="56C1FE"/>
                      </a:solidFill>
                      <a:latin typeface="Cambria Math" panose="02040503050406030204" pitchFamily="18" charset="0"/>
                    </a:rPr>
                    <m:t>x</m:t>
                  </m:r>
                </m:oMath>
              </a14:m>
              <a:r>
                <a:t> for predicting the next token</a:t>
              </a:r>
              <a:endParaRPr>
                <a:solidFill>
                  <a:srgbClr val="56C1FF"/>
                </a:solidFill>
              </a:endParaRPr>
            </a:p>
          </p:txBody>
        </p:sp>
        <p:sp>
          <p:nvSpPr>
            <p:cNvPr id="1260" name="Line"/>
            <p:cNvSpPr/>
            <p:nvPr/>
          </p:nvSpPr>
          <p:spPr>
            <a:xfrm flipV="1">
              <a:off x="7195053" y="2141749"/>
              <a:ext cx="1" cy="788132"/>
            </a:xfrm>
            <a:prstGeom prst="line">
              <a:avLst/>
            </a:prstGeom>
            <a:noFill/>
            <a:ln w="50800" cap="flat">
              <a:solidFill>
                <a:schemeClr val="accent1">
                  <a:lumOff val="16847"/>
                </a:schemeClr>
              </a:solidFill>
              <a:prstDash val="solid"/>
              <a:miter lim="400000"/>
              <a:tailEnd type="triangle" w="med" len="med"/>
            </a:ln>
            <a:effectLst/>
          </p:spPr>
          <p:txBody>
            <a:bodyPr wrap="square" lIns="50800" tIns="50800" rIns="50800" bIns="50800" numCol="1" anchor="ctr">
              <a:noAutofit/>
            </a:bodyPr>
            <a:lstStyle/>
            <a:p>
              <a:pPr/>
            </a:p>
          </p:txBody>
        </p:sp>
        <p:sp>
          <p:nvSpPr>
            <p:cNvPr id="1261" name="Line"/>
            <p:cNvSpPr/>
            <p:nvPr/>
          </p:nvSpPr>
          <p:spPr>
            <a:xfrm flipV="1">
              <a:off x="10837055" y="2141749"/>
              <a:ext cx="1" cy="788132"/>
            </a:xfrm>
            <a:prstGeom prst="line">
              <a:avLst/>
            </a:prstGeom>
            <a:noFill/>
            <a:ln w="50800" cap="flat">
              <a:solidFill>
                <a:schemeClr val="accent1">
                  <a:lumOff val="16847"/>
                </a:schemeClr>
              </a:solidFill>
              <a:prstDash val="solid"/>
              <a:miter lim="400000"/>
              <a:tailEnd type="triangle" w="med" len="med"/>
            </a:ln>
            <a:effectLst/>
          </p:spPr>
          <p:txBody>
            <a:bodyPr wrap="square" lIns="50800" tIns="50800" rIns="50800" bIns="50800" numCol="1" anchor="ctr">
              <a:noAutofit/>
            </a:bodyPr>
            <a:lstStyle/>
            <a:p>
              <a:pPr/>
            </a:p>
          </p:txBody>
        </p:sp>
        <p:sp>
          <p:nvSpPr>
            <p:cNvPr id="1262" name="A matrix about the pre-training objective"/>
            <p:cNvSpPr txBox="1"/>
            <p:nvPr/>
          </p:nvSpPr>
          <p:spPr>
            <a:xfrm>
              <a:off x="10038985" y="3030832"/>
              <a:ext cx="6876202" cy="1461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chemeClr val="accent1">
                      <a:lumOff val="16847"/>
                    </a:schemeClr>
                  </a:solidFill>
                </a:defRPr>
              </a:lvl1pPr>
            </a:lstStyle>
            <a:p>
              <a:pPr/>
              <a:r>
                <a:t>A matrix about the pre-training objective</a:t>
              </a:r>
            </a:p>
          </p:txBody>
        </p:sp>
      </p:grpSp>
      <p:sp>
        <p:nvSpPr>
          <p:cNvPr id="1264" name="Kernel regression (hypothesized ICL algorithm)"/>
          <p:cNvSpPr txBox="1"/>
          <p:nvPr/>
        </p:nvSpPr>
        <p:spPr>
          <a:xfrm>
            <a:off x="4085981" y="3141815"/>
            <a:ext cx="1377056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Kernel regression (hypothesized ICL algorithm)</a:t>
            </a:r>
          </a:p>
        </p:txBody>
      </p:sp>
      <p:pic>
        <p:nvPicPr>
          <p:cNvPr id="1265" name="pasted-movie.png" descr="pasted-movie.png"/>
          <p:cNvPicPr>
            <a:picLocks noChangeAspect="1"/>
          </p:cNvPicPr>
          <p:nvPr/>
        </p:nvPicPr>
        <p:blipFill>
          <a:blip r:embed="rId3">
            <a:extLst/>
          </a:blip>
          <a:stretch>
            <a:fillRect/>
          </a:stretch>
        </p:blipFill>
        <p:spPr>
          <a:xfrm>
            <a:off x="7556106" y="3954225"/>
            <a:ext cx="9315624" cy="2402311"/>
          </a:xfrm>
          <a:prstGeom prst="rect">
            <a:avLst/>
          </a:prstGeom>
          <a:ln w="12700">
            <a:miter lim="400000"/>
          </a:ln>
        </p:spPr>
      </p:pic>
      <p:sp>
        <p:nvSpPr>
          <p:cNvPr id="126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67"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cientific Principles for a Science of LMs"/>
          <p:cNvSpPr txBox="1"/>
          <p:nvPr>
            <p:ph type="title"/>
          </p:nvPr>
        </p:nvSpPr>
        <p:spPr>
          <a:prstGeom prst="rect">
            <a:avLst/>
          </a:prstGeom>
        </p:spPr>
        <p:txBody>
          <a:bodyPr/>
          <a:lstStyle/>
          <a:p>
            <a:pPr/>
            <a:r>
              <a:t>Scientific Principles for a Science of LMs</a:t>
            </a:r>
          </a:p>
        </p:txBody>
      </p:sp>
      <p:sp>
        <p:nvSpPr>
          <p:cNvPr id="257" name="Generality across model sizes, architectures, training details, and randomness.…"/>
          <p:cNvSpPr txBox="1"/>
          <p:nvPr>
            <p:ph type="body" idx="1"/>
          </p:nvPr>
        </p:nvSpPr>
        <p:spPr>
          <a:xfrm>
            <a:off x="1206500" y="3158166"/>
            <a:ext cx="21971000" cy="8256012"/>
          </a:xfrm>
          <a:prstGeom prst="rect">
            <a:avLst/>
          </a:prstGeom>
        </p:spPr>
        <p:txBody>
          <a:bodyPr/>
          <a:lstStyle/>
          <a:p>
            <a:pPr marL="609600" indent="-609600">
              <a:lnSpc>
                <a:spcPct val="100000"/>
              </a:lnSpc>
              <a:spcBef>
                <a:spcPts val="5400"/>
              </a:spcBef>
              <a:defRPr sz="5200"/>
            </a:pPr>
            <a:r>
              <a:rPr b="1"/>
              <a:t>Generality</a:t>
            </a:r>
            <a:r>
              <a:t> across model sizes, architectures, training details, and randomness.</a:t>
            </a:r>
          </a:p>
          <a:p>
            <a:pPr marL="609600" indent="-609600">
              <a:lnSpc>
                <a:spcPct val="100000"/>
              </a:lnSpc>
              <a:spcBef>
                <a:spcPts val="5400"/>
              </a:spcBef>
              <a:defRPr sz="5200"/>
            </a:pPr>
            <a:r>
              <a:rPr b="1"/>
              <a:t>Simplicity</a:t>
            </a:r>
            <a:r>
              <a:t> to avoid meta-overfitting</a:t>
            </a:r>
          </a:p>
          <a:p>
            <a:pPr marL="609600" indent="-609600">
              <a:lnSpc>
                <a:spcPct val="100000"/>
              </a:lnSpc>
              <a:spcBef>
                <a:spcPts val="5400"/>
              </a:spcBef>
              <a:defRPr sz="5200"/>
            </a:pPr>
            <a:r>
              <a:rPr b="1"/>
              <a:t>Interpretability</a:t>
            </a:r>
            <a:r>
              <a:t> with consistent mechanistic insight</a:t>
            </a:r>
          </a:p>
          <a:p>
            <a:pPr marL="609600" indent="-609600">
              <a:lnSpc>
                <a:spcPct val="100000"/>
              </a:lnSpc>
              <a:spcBef>
                <a:spcPts val="5400"/>
              </a:spcBef>
              <a:defRPr sz="5200"/>
            </a:pPr>
            <a:r>
              <a:rPr b="1"/>
              <a:t>Predictive power</a:t>
            </a:r>
            <a:r>
              <a:t> on new phenomena</a:t>
            </a:r>
          </a:p>
          <a:p>
            <a:pPr marL="609600" indent="-609600">
              <a:lnSpc>
                <a:spcPct val="100000"/>
              </a:lnSpc>
              <a:spcBef>
                <a:spcPts val="5400"/>
              </a:spcBef>
              <a:defRPr sz="5200"/>
            </a:pPr>
            <a:r>
              <a:rPr b="1"/>
              <a:t>Deriving solutions</a:t>
            </a:r>
            <a:r>
              <a:t> for LM-related challenges</a:t>
            </a:r>
          </a:p>
        </p:txBody>
      </p:sp>
      <p:sp>
        <p:nvSpPr>
          <p:cNvPr id="258" name="In practice, achieving all these principles is challenging, but the more we achieve, the better!"/>
          <p:cNvSpPr txBox="1"/>
          <p:nvPr/>
        </p:nvSpPr>
        <p:spPr>
          <a:xfrm>
            <a:off x="2041138" y="12059682"/>
            <a:ext cx="20301724"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lumOff val="-29866"/>
                  </a:schemeClr>
                </a:solidFill>
              </a:defRPr>
            </a:lvl1pPr>
          </a:lstStyle>
          <a:p>
            <a:pPr/>
            <a:r>
              <a:t>In practice, achieving all these principles is challenging, but the more we achieve, the better!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5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5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5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2"/>
      <p:bldP build="p" bldLvl="5" animBg="1" rev="0" advAuto="0" spid="257"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The Attention Applies to   As Kernel Regression"/>
          <p:cNvSpPr txBox="1"/>
          <p:nvPr>
            <p:ph type="title"/>
          </p:nvPr>
        </p:nvSpPr>
        <p:spPr>
          <a:xfrm>
            <a:off x="1206500" y="1079500"/>
            <a:ext cx="21971000" cy="1666201"/>
          </a:xfrm>
          <a:prstGeom prst="rect">
            <a:avLst/>
          </a:prstGeom>
        </p:spPr>
        <p:txBody>
          <a:bodyPr/>
          <a:lstStyle/>
          <a:p>
            <a:pPr defTabSz="2218888">
              <a:defRPr spc="-154" sz="7735"/>
            </a:pPr>
            <a:r>
              <a:t>The Attention Applies to </a:t>
            </a:r>
            <a14:m>
              <m:oMath>
                <m:sSub>
                  <m:e>
                    <m:r>
                      <a:rPr xmlns:a="http://schemas.openxmlformats.org/drawingml/2006/main" sz="9300" i="1">
                        <a:solidFill>
                          <a:srgbClr val="000000"/>
                        </a:solidFill>
                        <a:latin typeface="Cambria Math" panose="02040503050406030204" pitchFamily="18" charset="0"/>
                      </a:rPr>
                      <m:t>y</m:t>
                    </m:r>
                  </m:e>
                  <m:sub>
                    <m:r>
                      <a:rPr xmlns:a="http://schemas.openxmlformats.org/drawingml/2006/main" sz="9300" i="1">
                        <a:solidFill>
                          <a:srgbClr val="000000"/>
                        </a:solidFill>
                        <a:latin typeface="Cambria Math" panose="02040503050406030204" pitchFamily="18" charset="0"/>
                      </a:rPr>
                      <m:t>i</m:t>
                    </m:r>
                  </m:sub>
                </m:sSub>
              </m:oMath>
            </a14:m>
            <a:r>
              <a:t> As Kernel Regression</a:t>
            </a:r>
            <a:endParaRPr sz="8500"/>
          </a:p>
        </p:txBody>
      </p:sp>
      <p:pic>
        <p:nvPicPr>
          <p:cNvPr id="1270" name="overall_attention 2.pdf" descr="overall_attention 2.pdf"/>
          <p:cNvPicPr>
            <a:picLocks noChangeAspect="1"/>
          </p:cNvPicPr>
          <p:nvPr/>
        </p:nvPicPr>
        <p:blipFill>
          <a:blip r:embed="rId2">
            <a:extLst/>
          </a:blip>
          <a:srcRect l="0" t="5144" r="0" b="0"/>
          <a:stretch>
            <a:fillRect/>
          </a:stretch>
        </p:blipFill>
        <p:spPr>
          <a:xfrm>
            <a:off x="6192301" y="3112045"/>
            <a:ext cx="13439259" cy="9560956"/>
          </a:xfrm>
          <a:prstGeom prst="rect">
            <a:avLst/>
          </a:prstGeom>
          <a:ln w="12700">
            <a:miter lim="400000"/>
          </a:ln>
        </p:spPr>
      </p:pic>
      <p:sp>
        <p:nvSpPr>
          <p:cNvPr id="127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72"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4" name="The Explanation Aligns With the Model Output"/>
          <p:cNvSpPr txBox="1"/>
          <p:nvPr>
            <p:ph type="title"/>
          </p:nvPr>
        </p:nvSpPr>
        <p:spPr>
          <a:prstGeom prst="rect">
            <a:avLst/>
          </a:prstGeom>
        </p:spPr>
        <p:txBody>
          <a:bodyPr/>
          <a:lstStyle>
            <a:lvl1pPr defTabSz="2340805">
              <a:defRPr spc="-163" sz="8160"/>
            </a:lvl1pPr>
          </a:lstStyle>
          <a:p>
            <a:pPr/>
            <a:r>
              <a:t>The Explanation Aligns With the Model Output</a:t>
            </a:r>
          </a:p>
        </p:txBody>
      </p:sp>
      <p:pic>
        <p:nvPicPr>
          <p:cNvPr id="1275" name="attention_reconstruction_accuracy.pdf" descr="attention_reconstruction_accuracy.pdf"/>
          <p:cNvPicPr>
            <a:picLocks noChangeAspect="1"/>
          </p:cNvPicPr>
          <p:nvPr/>
        </p:nvPicPr>
        <p:blipFill>
          <a:blip r:embed="rId2">
            <a:extLst/>
          </a:blip>
          <a:stretch>
            <a:fillRect/>
          </a:stretch>
        </p:blipFill>
        <p:spPr>
          <a:xfrm>
            <a:off x="3409355" y="2695400"/>
            <a:ext cx="17565289" cy="8919875"/>
          </a:xfrm>
          <a:prstGeom prst="rect">
            <a:avLst/>
          </a:prstGeom>
          <a:ln w="12700">
            <a:miter lim="400000"/>
          </a:ln>
        </p:spPr>
      </p:pic>
      <p:sp>
        <p:nvSpPr>
          <p:cNvPr id="1276" name="Certain attention heads can reconstruct the LLM ICL output with the explanation."/>
          <p:cNvSpPr txBox="1"/>
          <p:nvPr/>
        </p:nvSpPr>
        <p:spPr>
          <a:xfrm>
            <a:off x="1206500" y="11798012"/>
            <a:ext cx="21971001"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Certain attention heads can reconstruct the LLM ICL output with the explanation.</a:t>
            </a:r>
          </a:p>
        </p:txBody>
      </p:sp>
      <p:sp>
        <p:nvSpPr>
          <p:cNvPr id="127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78"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0" name="The Attention"/>
          <p:cNvSpPr txBox="1"/>
          <p:nvPr>
            <p:ph type="title"/>
          </p:nvPr>
        </p:nvSpPr>
        <p:spPr>
          <a:prstGeom prst="rect">
            <a:avLst/>
          </a:prstGeom>
        </p:spPr>
        <p:txBody>
          <a:bodyPr/>
          <a:lstStyle/>
          <a:p>
            <a:pPr/>
            <a:r>
              <a:t>The Attention</a:t>
            </a:r>
          </a:p>
        </p:txBody>
      </p:sp>
      <p:pic>
        <p:nvPicPr>
          <p:cNvPr id="1281" name="Image" descr="Image"/>
          <p:cNvPicPr>
            <a:picLocks noChangeAspect="1"/>
          </p:cNvPicPr>
          <p:nvPr/>
        </p:nvPicPr>
        <p:blipFill>
          <a:blip r:embed="rId2">
            <a:extLst/>
          </a:blip>
          <a:stretch>
            <a:fillRect/>
          </a:stretch>
        </p:blipFill>
        <p:spPr>
          <a:xfrm>
            <a:off x="3291248" y="4365616"/>
            <a:ext cx="17801503" cy="4085400"/>
          </a:xfrm>
          <a:prstGeom prst="rect">
            <a:avLst/>
          </a:prstGeom>
          <a:ln w="12700">
            <a:miter lim="400000"/>
          </a:ln>
        </p:spPr>
      </p:pic>
      <p:sp>
        <p:nvSpPr>
          <p:cNvPr id="1282" name="Rounded Rectangle"/>
          <p:cNvSpPr/>
          <p:nvPr/>
        </p:nvSpPr>
        <p:spPr>
          <a:xfrm>
            <a:off x="3299586" y="6414715"/>
            <a:ext cx="5884117" cy="886570"/>
          </a:xfrm>
          <a:prstGeom prst="roundRect">
            <a:avLst>
              <a:gd name="adj" fmla="val 30217"/>
            </a:avLst>
          </a:prstGeom>
          <a:solidFill>
            <a:srgbClr val="000000">
              <a:alpha val="2432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3" name="KR based on baseline sentence embeddings models"/>
          <p:cNvSpPr txBox="1"/>
          <p:nvPr/>
        </p:nvSpPr>
        <p:spPr>
          <a:xfrm>
            <a:off x="3511215" y="11472829"/>
            <a:ext cx="144557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KR based on baseline sentence embeddings models</a:t>
            </a:r>
          </a:p>
        </p:txBody>
      </p:sp>
      <p:sp>
        <p:nvSpPr>
          <p:cNvPr id="1284" name="Line"/>
          <p:cNvSpPr/>
          <p:nvPr/>
        </p:nvSpPr>
        <p:spPr>
          <a:xfrm flipH="1">
            <a:off x="6241644" y="8457353"/>
            <a:ext cx="1" cy="1126789"/>
          </a:xfrm>
          <a:prstGeom prst="line">
            <a:avLst/>
          </a:prstGeom>
          <a:ln w="63500">
            <a:solidFill>
              <a:srgbClr val="000000"/>
            </a:solidFill>
            <a:miter lim="400000"/>
            <a:tailEnd type="triangle"/>
          </a:ln>
        </p:spPr>
        <p:txBody>
          <a:bodyPr lIns="50800" tIns="50800" rIns="50800" bIns="50800" anchor="ctr"/>
          <a:lstStyle/>
          <a:p>
            <a:pPr/>
          </a:p>
        </p:txBody>
      </p:sp>
      <p:sp>
        <p:nvSpPr>
          <p:cNvPr id="1285" name="Rounded Rectangle"/>
          <p:cNvSpPr/>
          <p:nvPr/>
        </p:nvSpPr>
        <p:spPr>
          <a:xfrm>
            <a:off x="3299586" y="7338494"/>
            <a:ext cx="17337237" cy="886571"/>
          </a:xfrm>
          <a:prstGeom prst="roundRect">
            <a:avLst>
              <a:gd name="adj" fmla="val 30217"/>
            </a:avLst>
          </a:prstGeom>
          <a:solidFill>
            <a:schemeClr val="accent5">
              <a:hueOff val="-82419"/>
              <a:satOff val="-9513"/>
              <a:lumOff val="-16343"/>
              <a:alpha val="24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6" name="The KR explanation explained most tasks well (except for MNLI)"/>
          <p:cNvSpPr txBox="1"/>
          <p:nvPr/>
        </p:nvSpPr>
        <p:spPr>
          <a:xfrm>
            <a:off x="3824199" y="9454136"/>
            <a:ext cx="1750070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KR explanation explained most tasks well (except for MNLI)</a:t>
            </a:r>
          </a:p>
        </p:txBody>
      </p:sp>
      <p:sp>
        <p:nvSpPr>
          <p:cNvPr id="1287" name="Line"/>
          <p:cNvSpPr/>
          <p:nvPr/>
        </p:nvSpPr>
        <p:spPr>
          <a:xfrm rot="5400000">
            <a:off x="538410" y="8826058"/>
            <a:ext cx="4582164" cy="1098597"/>
          </a:xfrm>
          <a:custGeom>
            <a:avLst/>
            <a:gdLst/>
            <a:ahLst/>
            <a:cxnLst>
              <a:cxn ang="0">
                <a:pos x="wd2" y="hd2"/>
              </a:cxn>
              <a:cxn ang="5400000">
                <a:pos x="wd2" y="hd2"/>
              </a:cxn>
              <a:cxn ang="10800000">
                <a:pos x="wd2" y="hd2"/>
              </a:cxn>
              <a:cxn ang="16200000">
                <a:pos x="wd2" y="hd2"/>
              </a:cxn>
            </a:cxnLst>
            <a:rect l="0" t="0" r="r" b="b"/>
            <a:pathLst>
              <a:path w="21600" h="17833" fill="norm" stroke="1" extrusionOk="0">
                <a:moveTo>
                  <a:pt x="0" y="3159"/>
                </a:moveTo>
                <a:cubicBezTo>
                  <a:pt x="1897" y="8721"/>
                  <a:pt x="3845" y="12727"/>
                  <a:pt x="5819" y="15130"/>
                </a:cubicBezTo>
                <a:cubicBezTo>
                  <a:pt x="11136" y="21600"/>
                  <a:pt x="16544" y="16415"/>
                  <a:pt x="21600" y="0"/>
                </a:cubicBezTo>
              </a:path>
            </a:pathLst>
          </a:custGeom>
          <a:ln w="63500">
            <a:solidFill>
              <a:srgbClr val="000000"/>
            </a:solidFill>
            <a:miter lim="400000"/>
            <a:tailEnd type="triangle"/>
          </a:ln>
        </p:spPr>
        <p:txBody>
          <a:bodyPr lIns="50800" tIns="50800" rIns="50800" bIns="50800" anchor="ctr"/>
          <a:lstStyle/>
          <a:p>
            <a:pPr/>
          </a:p>
        </p:txBody>
      </p:sp>
      <p:sp>
        <p:nvSpPr>
          <p:cNvPr id="1288" name="Rounded Rectangle"/>
          <p:cNvSpPr/>
          <p:nvPr/>
        </p:nvSpPr>
        <p:spPr>
          <a:xfrm>
            <a:off x="9199429" y="5663286"/>
            <a:ext cx="11462993" cy="559182"/>
          </a:xfrm>
          <a:prstGeom prst="roundRect">
            <a:avLst>
              <a:gd name="adj" fmla="val 32223"/>
            </a:avLst>
          </a:prstGeom>
          <a:solidFill>
            <a:schemeClr val="accent1">
              <a:lumOff val="-13575"/>
              <a:alpha val="24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9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Room for Future Research"/>
          <p:cNvSpPr txBox="1"/>
          <p:nvPr>
            <p:ph type="title"/>
          </p:nvPr>
        </p:nvSpPr>
        <p:spPr>
          <a:xfrm>
            <a:off x="1206500" y="1079500"/>
            <a:ext cx="21971000" cy="1704421"/>
          </a:xfrm>
          <a:prstGeom prst="rect">
            <a:avLst/>
          </a:prstGeom>
        </p:spPr>
        <p:txBody>
          <a:bodyPr/>
          <a:lstStyle/>
          <a:p>
            <a:pPr/>
            <a:r>
              <a:t>Room for Future Research</a:t>
            </a:r>
          </a:p>
        </p:txBody>
      </p:sp>
      <p:sp>
        <p:nvSpPr>
          <p:cNvPr id="1293" name="Attention module’s role in syntax and word order processing…"/>
          <p:cNvSpPr txBox="1"/>
          <p:nvPr/>
        </p:nvSpPr>
        <p:spPr>
          <a:xfrm>
            <a:off x="1566467" y="4656734"/>
            <a:ext cx="21251065"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Attention module’s role in syntax and word order processing</a:t>
            </a:r>
          </a:p>
          <a:p>
            <a:pPr marL="609600" indent="-609600">
              <a:lnSpc>
                <a:spcPct val="100000"/>
              </a:lnSpc>
              <a:spcBef>
                <a:spcPts val="7200"/>
              </a:spcBef>
              <a:buSzPct val="123000"/>
              <a:buChar char="•"/>
            </a:pPr>
            <a:r>
              <a:t>More precise categorization of attention’s role in demonstration learning</a:t>
            </a:r>
          </a:p>
          <a:p>
            <a:pPr marL="609600" indent="-609600">
              <a:lnSpc>
                <a:spcPct val="100000"/>
              </a:lnSpc>
              <a:spcBef>
                <a:spcPts val="7200"/>
              </a:spcBef>
              <a:buSzPct val="123000"/>
              <a:buChar char="•"/>
            </a:pPr>
            <a:r>
              <a:t>Explaining and addressing and lost-in-the-middle and position bias problem</a:t>
            </a:r>
          </a:p>
        </p:txBody>
      </p:sp>
      <p:sp>
        <p:nvSpPr>
          <p:cNvPr id="1294"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What Is the Function of Word Embeddings"/>
          <p:cNvSpPr txBox="1"/>
          <p:nvPr>
            <p:ph type="ctrTitle"/>
          </p:nvPr>
        </p:nvSpPr>
        <p:spPr>
          <a:xfrm>
            <a:off x="1206498" y="4065557"/>
            <a:ext cx="21971004" cy="4648201"/>
          </a:xfrm>
          <a:prstGeom prst="rect">
            <a:avLst/>
          </a:prstGeom>
        </p:spPr>
        <p:txBody>
          <a:bodyPr/>
          <a:lstStyle/>
          <a:p>
            <a:pPr/>
            <a:r>
              <a:t>What Is the Function of Word Embeddings</a:t>
            </a:r>
          </a:p>
        </p:txBody>
      </p:sp>
      <p:sp>
        <p:nvSpPr>
          <p:cNvPr id="129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What Do Word Embeddings Embed?"/>
          <p:cNvSpPr txBox="1"/>
          <p:nvPr>
            <p:ph type="title"/>
          </p:nvPr>
        </p:nvSpPr>
        <p:spPr>
          <a:prstGeom prst="rect">
            <a:avLst/>
          </a:prstGeom>
        </p:spPr>
        <p:txBody>
          <a:bodyPr/>
          <a:lstStyle/>
          <a:p>
            <a:pPr/>
            <a:r>
              <a:t>What Do Word Embeddings Embed?</a:t>
            </a:r>
          </a:p>
        </p:txBody>
      </p:sp>
      <p:pic>
        <p:nvPicPr>
          <p:cNvPr id="1300" name="Image" descr="Image"/>
          <p:cNvPicPr>
            <a:picLocks noChangeAspect="1"/>
          </p:cNvPicPr>
          <p:nvPr/>
        </p:nvPicPr>
        <p:blipFill>
          <a:blip r:embed="rId2">
            <a:extLst/>
          </a:blip>
          <a:srcRect l="13111" t="6834" r="51340" b="83297"/>
          <a:stretch>
            <a:fillRect/>
          </a:stretch>
        </p:blipFill>
        <p:spPr>
          <a:xfrm>
            <a:off x="4641056" y="4918034"/>
            <a:ext cx="15102084" cy="5425431"/>
          </a:xfrm>
          <a:prstGeom prst="rect">
            <a:avLst/>
          </a:prstGeom>
          <a:ln w="12700">
            <a:miter lim="400000"/>
          </a:ln>
        </p:spPr>
      </p:pic>
      <p:sp>
        <p:nvSpPr>
          <p:cNvPr id="1301" name="Mikolov, Tomáš, Wen-tau Yih, and Geoffrey Zweig. &quot;Linguistic regularities in continuous space word representations.&quot; Proceedings of the 2013 conference of the north american chapter of the association for computational linguistics: Human language technol"/>
          <p:cNvSpPr txBox="1"/>
          <p:nvPr/>
        </p:nvSpPr>
        <p:spPr>
          <a:xfrm>
            <a:off x="383908" y="12736600"/>
            <a:ext cx="23616184" cy="894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i="1" sz="1800">
                <a:solidFill>
                  <a:srgbClr val="929292"/>
                </a:solidFill>
                <a:latin typeface="Arial"/>
                <a:ea typeface="Arial"/>
                <a:cs typeface="Arial"/>
                <a:sym typeface="Arial"/>
              </a:defRPr>
            </a:pPr>
            <a:r>
              <a:rPr i="0"/>
              <a:t>Mikolov, Tomáš, Wen-tau Yih, and Geoffrey Zweig. "Linguistic regularities in continuous space word representations." </a:t>
            </a:r>
            <a:r>
              <a:t>Proceedings of the 2013 conference of the north american chapter of the association for computational linguistics: Human language technologies</a:t>
            </a:r>
            <a:r>
              <a:rPr i="0"/>
              <a:t>. 2013.</a:t>
            </a:r>
            <a:endParaRPr i="0"/>
          </a:p>
          <a:p>
            <a:pPr defTabSz="457200">
              <a:lnSpc>
                <a:spcPct val="100000"/>
              </a:lnSpc>
              <a:spcBef>
                <a:spcPts val="0"/>
              </a:spcBef>
              <a:defRPr i="1" sz="1800">
                <a:solidFill>
                  <a:srgbClr val="929292"/>
                </a:solidFill>
                <a:latin typeface="Arial"/>
                <a:ea typeface="Arial"/>
                <a:cs typeface="Arial"/>
                <a:sym typeface="Arial"/>
              </a:defRPr>
            </a:pPr>
            <a:r>
              <a:rPr i="0"/>
              <a:t>Bolukbasi, T., Chang, K. W., Zou, J. Y., Saligrama, V., &amp; Kalai, A. T. (2016). Man is to computer programmer as woman is to homemaker? debiasing word embeddings. Advances in neural information processing systems, 29.</a:t>
            </a:r>
          </a:p>
        </p:txBody>
      </p:sp>
      <p:sp>
        <p:nvSpPr>
          <p:cNvPr id="1302" name="(a) Analogical Relations (metric space)"/>
          <p:cNvSpPr txBox="1"/>
          <p:nvPr/>
        </p:nvSpPr>
        <p:spPr>
          <a:xfrm>
            <a:off x="6964751" y="10976605"/>
            <a:ext cx="104549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(a) Analogical Relations (metric space)</a:t>
            </a:r>
          </a:p>
        </p:txBody>
      </p:sp>
      <p:sp>
        <p:nvSpPr>
          <p:cNvPr id="1303" name="Previous papers mostly focus on word-level interpretations"/>
          <p:cNvSpPr txBox="1"/>
          <p:nvPr/>
        </p:nvSpPr>
        <p:spPr>
          <a:xfrm>
            <a:off x="3561740" y="3145952"/>
            <a:ext cx="1726052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04"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6" name="What Do Word Embeddings Embed?"/>
          <p:cNvSpPr txBox="1"/>
          <p:nvPr>
            <p:ph type="title"/>
          </p:nvPr>
        </p:nvSpPr>
        <p:spPr>
          <a:prstGeom prst="rect">
            <a:avLst/>
          </a:prstGeom>
        </p:spPr>
        <p:txBody>
          <a:bodyPr/>
          <a:lstStyle/>
          <a:p>
            <a:pPr/>
            <a:r>
              <a:t>What Do Word Embeddings Embed?</a:t>
            </a:r>
          </a:p>
        </p:txBody>
      </p:sp>
      <p:sp>
        <p:nvSpPr>
          <p:cNvPr id="1307" name="Park, Sungjoon, JinYeong Bak, and Alice Oh. &quot;Rotated word vector representations and their interpretability.&quot; Proceedings of the 2017 Conference on Empirical Methods in Natural Language Processing. 2017."/>
          <p:cNvSpPr txBox="1"/>
          <p:nvPr/>
        </p:nvSpPr>
        <p:spPr>
          <a:xfrm>
            <a:off x="1620701" y="13020062"/>
            <a:ext cx="21142599"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sz="1800">
                <a:solidFill>
                  <a:srgbClr val="929292"/>
                </a:solidFill>
                <a:latin typeface="Arial"/>
                <a:ea typeface="Arial"/>
                <a:cs typeface="Arial"/>
                <a:sym typeface="Arial"/>
              </a:defRPr>
            </a:pPr>
            <a:r>
              <a:t>Park, Sungjoon, JinYeong Bak, and Alice Oh. "Rotated word vector representations and their interpretability." </a:t>
            </a:r>
            <a:r>
              <a:rPr i="1"/>
              <a:t>Proceedings of the 2017 Conference on Empirical Methods in Natural Language Processing</a:t>
            </a:r>
            <a:r>
              <a:t>. 2017.</a:t>
            </a:r>
          </a:p>
        </p:txBody>
      </p:sp>
      <p:pic>
        <p:nvPicPr>
          <p:cNvPr id="1308" name="Image" descr="Image"/>
          <p:cNvPicPr>
            <a:picLocks noChangeAspect="1"/>
          </p:cNvPicPr>
          <p:nvPr/>
        </p:nvPicPr>
        <p:blipFill>
          <a:blip r:embed="rId2">
            <a:extLst/>
          </a:blip>
          <a:srcRect l="35223" t="26699" r="16897" b="57445"/>
          <a:stretch>
            <a:fillRect/>
          </a:stretch>
        </p:blipFill>
        <p:spPr>
          <a:xfrm>
            <a:off x="3528842" y="3453342"/>
            <a:ext cx="17023553" cy="7972368"/>
          </a:xfrm>
          <a:prstGeom prst="rect">
            <a:avLst/>
          </a:prstGeom>
          <a:ln w="12700">
            <a:miter lim="400000"/>
          </a:ln>
        </p:spPr>
      </p:pic>
      <p:sp>
        <p:nvSpPr>
          <p:cNvPr id="1309" name="(b) Meaningful Dimensions (linear Space)"/>
          <p:cNvSpPr txBox="1"/>
          <p:nvPr/>
        </p:nvSpPr>
        <p:spPr>
          <a:xfrm>
            <a:off x="7008184" y="11535369"/>
            <a:ext cx="111791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(b) Meaningful Dimensions (linear Space)</a:t>
            </a:r>
          </a:p>
        </p:txBody>
      </p:sp>
      <p:sp>
        <p:nvSpPr>
          <p:cNvPr id="1310" name="“Position” dim"/>
          <p:cNvSpPr txBox="1"/>
          <p:nvPr/>
        </p:nvSpPr>
        <p:spPr>
          <a:xfrm>
            <a:off x="11683765" y="8917703"/>
            <a:ext cx="4872568"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a:solidFill>
                  <a:schemeClr val="accent1"/>
                </a:solidFill>
              </a:defRPr>
            </a:pPr>
            <a:r>
              <a:t>“Position” dim </a:t>
            </a:r>
            <a14:m>
              <m:oMath>
                <m:r>
                  <a:rPr xmlns:a="http://schemas.openxmlformats.org/drawingml/2006/main" sz="5750" i="1">
                    <a:solidFill>
                      <a:srgbClr val="00A1FE"/>
                    </a:solidFill>
                    <a:latin typeface="Cambria Math" panose="02040503050406030204" pitchFamily="18" charset="0"/>
                  </a:rPr>
                  <m:t>→</m:t>
                </m:r>
              </m:oMath>
            </a14:m>
            <a:endParaRPr>
              <a:solidFill>
                <a:srgbClr val="00A2FF"/>
              </a:solidFill>
            </a:endParaRPr>
          </a:p>
        </p:txBody>
      </p:sp>
      <p:sp>
        <p:nvSpPr>
          <p:cNvPr id="1311" name="“country” dim"/>
          <p:cNvSpPr txBox="1"/>
          <p:nvPr/>
        </p:nvSpPr>
        <p:spPr>
          <a:xfrm>
            <a:off x="15681087" y="4815342"/>
            <a:ext cx="4726264"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a:solidFill>
                  <a:schemeClr val="accent5">
                    <a:hueOff val="-82419"/>
                    <a:satOff val="-9513"/>
                    <a:lumOff val="-16343"/>
                  </a:schemeClr>
                </a:solidFill>
              </a:defRPr>
            </a:pPr>
            <a:r>
              <a:t>“country” dim </a:t>
            </a:r>
            <a14:m>
              <m:oMath>
                <m:r>
                  <a:rPr xmlns:a="http://schemas.openxmlformats.org/drawingml/2006/main" sz="5750" i="1">
                    <a:solidFill>
                      <a:srgbClr val="ED220B"/>
                    </a:solidFill>
                    <a:latin typeface="Cambria Math" panose="02040503050406030204" pitchFamily="18" charset="0"/>
                  </a:rPr>
                  <m:t>→</m:t>
                </m:r>
              </m:oMath>
            </a14:m>
            <a:endParaRPr>
              <a:solidFill>
                <a:srgbClr val="EE220C"/>
              </a:solidFill>
            </a:endParaRPr>
          </a:p>
        </p:txBody>
      </p:sp>
      <p:sp>
        <p:nvSpPr>
          <p:cNvPr id="1312" name="Previous papers mostly focus on word-level interpretations"/>
          <p:cNvSpPr txBox="1"/>
          <p:nvPr/>
        </p:nvSpPr>
        <p:spPr>
          <a:xfrm>
            <a:off x="4159970" y="2695400"/>
            <a:ext cx="17260520"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13"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5" name="What Do Word Embeddings Embed?"/>
          <p:cNvSpPr txBox="1"/>
          <p:nvPr>
            <p:ph type="title"/>
          </p:nvPr>
        </p:nvSpPr>
        <p:spPr>
          <a:prstGeom prst="rect">
            <a:avLst/>
          </a:prstGeom>
        </p:spPr>
        <p:txBody>
          <a:bodyPr/>
          <a:lstStyle/>
          <a:p>
            <a:pPr/>
            <a:r>
              <a:t>What Do Word Embeddings Embed?</a:t>
            </a:r>
          </a:p>
        </p:txBody>
      </p:sp>
      <p:sp>
        <p:nvSpPr>
          <p:cNvPr id="1316" name="Previous papers mostly focus on word-level interpretations"/>
          <p:cNvSpPr txBox="1"/>
          <p:nvPr/>
        </p:nvSpPr>
        <p:spPr>
          <a:xfrm>
            <a:off x="3662756" y="2945667"/>
            <a:ext cx="1726052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17" name="Bolukbasi, T., Chang, K. W., Zou, J. Y., Saligrama, V., &amp; Kalai, A. T. (2016). Man is to computer programmer as woman is to homemaker? debiasing word embeddings. Advances in neural information processing systems, 29."/>
          <p:cNvSpPr txBox="1"/>
          <p:nvPr/>
        </p:nvSpPr>
        <p:spPr>
          <a:xfrm>
            <a:off x="883443" y="13247132"/>
            <a:ext cx="2261711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800">
                <a:solidFill>
                  <a:srgbClr val="929292"/>
                </a:solidFill>
                <a:latin typeface="Arial"/>
                <a:ea typeface="Arial"/>
                <a:cs typeface="Arial"/>
                <a:sym typeface="Arial"/>
              </a:defRPr>
            </a:lvl1pPr>
          </a:lstStyle>
          <a:p>
            <a:pPr>
              <a:defRPr i="1"/>
            </a:pPr>
            <a:r>
              <a:rPr i="0"/>
              <a:t>Bolukbasi, T., Chang, K. W., Zou, J. Y., Saligrama, V., &amp; Kalai, A. T. (2016). Man is to computer programmer as woman is to homemaker? debiasing word embeddings. Advances in neural information processing systems, 29.</a:t>
            </a:r>
          </a:p>
        </p:txBody>
      </p:sp>
      <p:sp>
        <p:nvSpPr>
          <p:cNvPr id="1318" name="(b) Meaningful Dimensions (linear Space)"/>
          <p:cNvSpPr txBox="1"/>
          <p:nvPr/>
        </p:nvSpPr>
        <p:spPr>
          <a:xfrm>
            <a:off x="7109200" y="12005696"/>
            <a:ext cx="111791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(b) Meaningful Dimensions (linear Space)</a:t>
            </a:r>
          </a:p>
        </p:txBody>
      </p:sp>
      <p:pic>
        <p:nvPicPr>
          <p:cNvPr id="1319" name="Image" descr="Image"/>
          <p:cNvPicPr>
            <a:picLocks noChangeAspect="1"/>
          </p:cNvPicPr>
          <p:nvPr/>
        </p:nvPicPr>
        <p:blipFill>
          <a:blip r:embed="rId2">
            <a:extLst/>
          </a:blip>
          <a:stretch>
            <a:fillRect/>
          </a:stretch>
        </p:blipFill>
        <p:spPr>
          <a:xfrm>
            <a:off x="4465440" y="4346751"/>
            <a:ext cx="16323469" cy="7078378"/>
          </a:xfrm>
          <a:prstGeom prst="rect">
            <a:avLst/>
          </a:prstGeom>
          <a:ln w="12700">
            <a:miter lim="400000"/>
          </a:ln>
        </p:spPr>
      </p:pic>
      <p:sp>
        <p:nvSpPr>
          <p:cNvPr id="1320" name="Rounded Rectangle"/>
          <p:cNvSpPr/>
          <p:nvPr/>
        </p:nvSpPr>
        <p:spPr>
          <a:xfrm>
            <a:off x="4544776" y="9162836"/>
            <a:ext cx="6080171" cy="2226575"/>
          </a:xfrm>
          <a:prstGeom prst="roundRect">
            <a:avLst>
              <a:gd name="adj" fmla="val 13235"/>
            </a:avLst>
          </a:prstGeom>
          <a:ln w="63500">
            <a:solidFill>
              <a:schemeClr val="accent1"/>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21" name="Rounded Rectangle"/>
          <p:cNvSpPr/>
          <p:nvPr/>
        </p:nvSpPr>
        <p:spPr>
          <a:xfrm>
            <a:off x="12069783" y="9112292"/>
            <a:ext cx="8824610" cy="1705008"/>
          </a:xfrm>
          <a:prstGeom prst="roundRect">
            <a:avLst>
              <a:gd name="adj" fmla="val 23370"/>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22" name="gender neutral"/>
          <p:cNvSpPr txBox="1"/>
          <p:nvPr/>
        </p:nvSpPr>
        <p:spPr>
          <a:xfrm>
            <a:off x="3457857" y="4338350"/>
            <a:ext cx="42242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gender neutral </a:t>
            </a:r>
          </a:p>
        </p:txBody>
      </p:sp>
      <p:sp>
        <p:nvSpPr>
          <p:cNvPr id="1323" name="gender-related"/>
          <p:cNvSpPr txBox="1"/>
          <p:nvPr/>
        </p:nvSpPr>
        <p:spPr>
          <a:xfrm>
            <a:off x="3517329" y="7946008"/>
            <a:ext cx="408889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gender-related</a:t>
            </a:r>
          </a:p>
        </p:txBody>
      </p:sp>
      <p:sp>
        <p:nvSpPr>
          <p:cNvPr id="1324" name="Line"/>
          <p:cNvSpPr/>
          <p:nvPr/>
        </p:nvSpPr>
        <p:spPr>
          <a:xfrm flipV="1">
            <a:off x="4914792" y="5155811"/>
            <a:ext cx="1" cy="3065485"/>
          </a:xfrm>
          <a:prstGeom prst="line">
            <a:avLst/>
          </a:prstGeom>
          <a:ln w="101600">
            <a:solidFill>
              <a:srgbClr val="000000"/>
            </a:solidFill>
            <a:miter lim="400000"/>
            <a:headEnd type="triangle"/>
            <a:tailEnd type="triangle"/>
          </a:ln>
        </p:spPr>
        <p:txBody>
          <a:bodyPr lIns="50800" tIns="50800" rIns="50800" bIns="50800" anchor="ctr"/>
          <a:lstStyle/>
          <a:p>
            <a:pPr>
              <a:lnSpc>
                <a:spcPct val="100000"/>
              </a:lnSpc>
            </a:pPr>
          </a:p>
        </p:txBody>
      </p:sp>
      <p:sp>
        <p:nvSpPr>
          <p:cNvPr id="1325"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Line"/>
          <p:cNvSpPr/>
          <p:nvPr/>
        </p:nvSpPr>
        <p:spPr>
          <a:xfrm rot="5006212">
            <a:off x="3200969" y="7920410"/>
            <a:ext cx="9773987" cy="657277"/>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8571"/>
                </a:moveTo>
                <a:cubicBezTo>
                  <a:pt x="105" y="5721"/>
                  <a:pt x="267" y="3394"/>
                  <a:pt x="463" y="1886"/>
                </a:cubicBezTo>
                <a:cubicBezTo>
                  <a:pt x="691" y="136"/>
                  <a:pt x="953" y="-418"/>
                  <a:pt x="1206" y="316"/>
                </a:cubicBezTo>
                <a:lnTo>
                  <a:pt x="20132" y="21182"/>
                </a:lnTo>
                <a:cubicBezTo>
                  <a:pt x="20380" y="21093"/>
                  <a:pt x="20625" y="20173"/>
                  <a:pt x="20845" y="18494"/>
                </a:cubicBezTo>
                <a:cubicBezTo>
                  <a:pt x="21184" y="15917"/>
                  <a:pt x="21451" y="11704"/>
                  <a:pt x="21600" y="6576"/>
                </a:cubicBezTo>
              </a:path>
            </a:pathLst>
          </a:custGeom>
          <a:ln w="50800">
            <a:solidFill>
              <a:srgbClr val="5E5E5E"/>
            </a:solidFill>
            <a:prstDash val="sysDot"/>
            <a:miter lim="400000"/>
            <a:tailEnd type="triangle"/>
          </a:ln>
        </p:spPr>
        <p:txBody>
          <a:bodyPr lIns="50800" tIns="50800" rIns="50800" bIns="50800" anchor="ctr"/>
          <a:lstStyle/>
          <a:p>
            <a:pPr>
              <a:lnSpc>
                <a:spcPct val="100000"/>
              </a:lnSpc>
            </a:pPr>
          </a:p>
        </p:txBody>
      </p:sp>
      <p:sp>
        <p:nvSpPr>
          <p:cNvPr id="1328" name="Line"/>
          <p:cNvSpPr/>
          <p:nvPr/>
        </p:nvSpPr>
        <p:spPr>
          <a:xfrm flipV="1">
            <a:off x="9195008" y="3402824"/>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29" name="Line"/>
          <p:cNvSpPr/>
          <p:nvPr/>
        </p:nvSpPr>
        <p:spPr>
          <a:xfrm flipV="1">
            <a:off x="7114160" y="3402824"/>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30" name="Word Embeddings in Causal LMs"/>
          <p:cNvSpPr txBox="1"/>
          <p:nvPr>
            <p:ph type="title"/>
          </p:nvPr>
        </p:nvSpPr>
        <p:spPr>
          <a:prstGeom prst="rect">
            <a:avLst/>
          </a:prstGeom>
        </p:spPr>
        <p:txBody>
          <a:bodyPr/>
          <a:lstStyle/>
          <a:p>
            <a:pPr/>
            <a:r>
              <a:t>Word Embeddings in Causal LMs</a:t>
            </a:r>
          </a:p>
        </p:txBody>
      </p:sp>
      <p:sp>
        <p:nvSpPr>
          <p:cNvPr id="1331" name="Rounded Rectangle"/>
          <p:cNvSpPr/>
          <p:nvPr/>
        </p:nvSpPr>
        <p:spPr>
          <a:xfrm>
            <a:off x="6793145"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2" name="Rounded Rectangle"/>
          <p:cNvSpPr/>
          <p:nvPr/>
        </p:nvSpPr>
        <p:spPr>
          <a:xfrm>
            <a:off x="8849834"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3" name="Rounded Rectangle"/>
          <p:cNvSpPr/>
          <p:nvPr/>
        </p:nvSpPr>
        <p:spPr>
          <a:xfrm>
            <a:off x="10906523"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4" name="Rounded Rectangle"/>
          <p:cNvSpPr/>
          <p:nvPr/>
        </p:nvSpPr>
        <p:spPr>
          <a:xfrm>
            <a:off x="12963212"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5" name="Rounded Rectangle"/>
          <p:cNvSpPr/>
          <p:nvPr/>
        </p:nvSpPr>
        <p:spPr>
          <a:xfrm>
            <a:off x="15019901"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6" name="Rounded Rectangle"/>
          <p:cNvSpPr/>
          <p:nvPr/>
        </p:nvSpPr>
        <p:spPr>
          <a:xfrm>
            <a:off x="17076590"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7" name="Rounded Rectangle"/>
          <p:cNvSpPr/>
          <p:nvPr/>
        </p:nvSpPr>
        <p:spPr>
          <a:xfrm>
            <a:off x="19133280"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8" name="Equation"/>
          <p:cNvSpPr txBox="1"/>
          <p:nvPr/>
        </p:nvSpPr>
        <p:spPr>
          <a:xfrm>
            <a:off x="6858555" y="12783814"/>
            <a:ext cx="508939"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oMath>
              </m:oMathPara>
            </a14:m>
            <a:endParaRPr sz="5600"/>
          </a:p>
        </p:txBody>
      </p:sp>
      <p:sp>
        <p:nvSpPr>
          <p:cNvPr id="1339" name="Equation"/>
          <p:cNvSpPr txBox="1"/>
          <p:nvPr/>
        </p:nvSpPr>
        <p:spPr>
          <a:xfrm>
            <a:off x="8915244" y="12783814"/>
            <a:ext cx="551961"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oMath>
              </m:oMathPara>
            </a14:m>
            <a:endParaRPr sz="5600"/>
          </a:p>
        </p:txBody>
      </p:sp>
      <p:sp>
        <p:nvSpPr>
          <p:cNvPr id="1340" name="Equation"/>
          <p:cNvSpPr txBox="1"/>
          <p:nvPr/>
        </p:nvSpPr>
        <p:spPr>
          <a:xfrm>
            <a:off x="10947775" y="12783814"/>
            <a:ext cx="527622"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3</m:t>
                      </m:r>
                    </m:sub>
                  </m:sSub>
                </m:oMath>
              </m:oMathPara>
            </a14:m>
            <a:endParaRPr sz="5600"/>
          </a:p>
        </p:txBody>
      </p:sp>
      <p:sp>
        <p:nvSpPr>
          <p:cNvPr id="1341" name="Equation"/>
          <p:cNvSpPr txBox="1"/>
          <p:nvPr/>
        </p:nvSpPr>
        <p:spPr>
          <a:xfrm>
            <a:off x="13004464" y="12783814"/>
            <a:ext cx="548830"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4</m:t>
                      </m:r>
                    </m:sub>
                  </m:sSub>
                </m:oMath>
              </m:oMathPara>
            </a14:m>
            <a:endParaRPr sz="5600"/>
          </a:p>
        </p:txBody>
      </p:sp>
      <p:sp>
        <p:nvSpPr>
          <p:cNvPr id="1342" name="Equation"/>
          <p:cNvSpPr txBox="1"/>
          <p:nvPr/>
        </p:nvSpPr>
        <p:spPr>
          <a:xfrm>
            <a:off x="15061153" y="12783814"/>
            <a:ext cx="531157"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5</m:t>
                      </m:r>
                    </m:sub>
                  </m:sSub>
                </m:oMath>
              </m:oMathPara>
            </a14:m>
            <a:endParaRPr sz="5600"/>
          </a:p>
        </p:txBody>
      </p:sp>
      <p:sp>
        <p:nvSpPr>
          <p:cNvPr id="1343" name="Equation"/>
          <p:cNvSpPr txBox="1"/>
          <p:nvPr/>
        </p:nvSpPr>
        <p:spPr>
          <a:xfrm>
            <a:off x="17117841" y="12783814"/>
            <a:ext cx="546306"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6</m:t>
                      </m:r>
                    </m:sub>
                  </m:sSub>
                </m:oMath>
              </m:oMathPara>
            </a14:m>
            <a:endParaRPr sz="5600"/>
          </a:p>
        </p:txBody>
      </p:sp>
      <p:sp>
        <p:nvSpPr>
          <p:cNvPr id="1344" name="Equation"/>
          <p:cNvSpPr txBox="1"/>
          <p:nvPr/>
        </p:nvSpPr>
        <p:spPr>
          <a:xfrm>
            <a:off x="19174531" y="12783814"/>
            <a:ext cx="544374" cy="495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7</m:t>
                      </m:r>
                    </m:sub>
                  </m:sSub>
                </m:oMath>
              </m:oMathPara>
            </a14:m>
            <a:endParaRPr sz="5600"/>
          </a:p>
        </p:txBody>
      </p:sp>
      <p:sp>
        <p:nvSpPr>
          <p:cNvPr id="1345" name="Rounded Rectangle"/>
          <p:cNvSpPr/>
          <p:nvPr/>
        </p:nvSpPr>
        <p:spPr>
          <a:xfrm>
            <a:off x="6793145"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6" name="Rounded Rectangle"/>
          <p:cNvSpPr/>
          <p:nvPr/>
        </p:nvSpPr>
        <p:spPr>
          <a:xfrm>
            <a:off x="8849834"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7" name="Rounded Rectangle"/>
          <p:cNvSpPr/>
          <p:nvPr/>
        </p:nvSpPr>
        <p:spPr>
          <a:xfrm>
            <a:off x="10906523"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8" name="Rounded Rectangle"/>
          <p:cNvSpPr/>
          <p:nvPr/>
        </p:nvSpPr>
        <p:spPr>
          <a:xfrm>
            <a:off x="12963212"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9" name="Rounded Rectangle"/>
          <p:cNvSpPr/>
          <p:nvPr/>
        </p:nvSpPr>
        <p:spPr>
          <a:xfrm>
            <a:off x="15019901"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0" name="Rounded Rectangle"/>
          <p:cNvSpPr/>
          <p:nvPr/>
        </p:nvSpPr>
        <p:spPr>
          <a:xfrm>
            <a:off x="17076590"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1" name="Rounded Rectangle"/>
          <p:cNvSpPr/>
          <p:nvPr/>
        </p:nvSpPr>
        <p:spPr>
          <a:xfrm>
            <a:off x="19133280"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2" name="Input Word Embeddings"/>
          <p:cNvSpPr txBox="1"/>
          <p:nvPr/>
        </p:nvSpPr>
        <p:spPr>
          <a:xfrm>
            <a:off x="3228594" y="10149282"/>
            <a:ext cx="3200871"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Input Word Embeddings</a:t>
            </a:r>
          </a:p>
        </p:txBody>
      </p:sp>
      <p:sp>
        <p:nvSpPr>
          <p:cNvPr id="1353" name="Equation"/>
          <p:cNvSpPr txBox="1"/>
          <p:nvPr/>
        </p:nvSpPr>
        <p:spPr>
          <a:xfrm>
            <a:off x="6791514" y="11107643"/>
            <a:ext cx="647836"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4" name="Equation"/>
          <p:cNvSpPr txBox="1"/>
          <p:nvPr/>
        </p:nvSpPr>
        <p:spPr>
          <a:xfrm>
            <a:off x="8869644" y="11107643"/>
            <a:ext cx="679919"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5" name="Equation"/>
          <p:cNvSpPr txBox="1"/>
          <p:nvPr/>
        </p:nvSpPr>
        <p:spPr>
          <a:xfrm>
            <a:off x="10947775" y="11107643"/>
            <a:ext cx="661100"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3</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6" name="Equation"/>
          <p:cNvSpPr txBox="1"/>
          <p:nvPr/>
        </p:nvSpPr>
        <p:spPr>
          <a:xfrm>
            <a:off x="13071504" y="11107643"/>
            <a:ext cx="676158"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4</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7" name="Equation"/>
          <p:cNvSpPr txBox="1"/>
          <p:nvPr/>
        </p:nvSpPr>
        <p:spPr>
          <a:xfrm>
            <a:off x="15040528" y="11107643"/>
            <a:ext cx="663610"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5</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8" name="Equation"/>
          <p:cNvSpPr txBox="1"/>
          <p:nvPr/>
        </p:nvSpPr>
        <p:spPr>
          <a:xfrm>
            <a:off x="17117841" y="11107643"/>
            <a:ext cx="674366"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6</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9" name="Equation"/>
          <p:cNvSpPr txBox="1"/>
          <p:nvPr/>
        </p:nvSpPr>
        <p:spPr>
          <a:xfrm>
            <a:off x="19133280" y="11107643"/>
            <a:ext cx="672528" cy="77395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7</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60" name="Contextual Vectors"/>
          <p:cNvSpPr txBox="1"/>
          <p:nvPr/>
        </p:nvSpPr>
        <p:spPr>
          <a:xfrm>
            <a:off x="3228594" y="6074250"/>
            <a:ext cx="3200871"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Contextual Vectors</a:t>
            </a:r>
          </a:p>
        </p:txBody>
      </p:sp>
      <p:sp>
        <p:nvSpPr>
          <p:cNvPr id="1361" name="Output Word Embeddings"/>
          <p:cNvSpPr txBox="1"/>
          <p:nvPr/>
        </p:nvSpPr>
        <p:spPr>
          <a:xfrm>
            <a:off x="3188215" y="3249860"/>
            <a:ext cx="3381897" cy="2980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Output Word Embeddings</a:t>
            </a:r>
          </a:p>
        </p:txBody>
      </p:sp>
      <p:sp>
        <p:nvSpPr>
          <p:cNvPr id="1362" name="Rounded Rectangle"/>
          <p:cNvSpPr/>
          <p:nvPr/>
        </p:nvSpPr>
        <p:spPr>
          <a:xfrm>
            <a:off x="6574082" y="3885991"/>
            <a:ext cx="5646990" cy="1844388"/>
          </a:xfrm>
          <a:prstGeom prst="roundRect">
            <a:avLst>
              <a:gd name="adj" fmla="val 15000"/>
            </a:avLst>
          </a:prstGeom>
          <a:solidFill>
            <a:srgbClr val="FFD5D5">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3" name="Rounded Rectangle"/>
          <p:cNvSpPr/>
          <p:nvPr/>
        </p:nvSpPr>
        <p:spPr>
          <a:xfrm>
            <a:off x="7503511"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4" name="Rounded Rectangle"/>
          <p:cNvSpPr/>
          <p:nvPr/>
        </p:nvSpPr>
        <p:spPr>
          <a:xfrm>
            <a:off x="808327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5" name="Rounded Rectangle"/>
          <p:cNvSpPr/>
          <p:nvPr/>
        </p:nvSpPr>
        <p:spPr>
          <a:xfrm>
            <a:off x="866303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6" name="Rounded Rectangle"/>
          <p:cNvSpPr/>
          <p:nvPr/>
        </p:nvSpPr>
        <p:spPr>
          <a:xfrm>
            <a:off x="924279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7" name="Rounded Rectangle"/>
          <p:cNvSpPr/>
          <p:nvPr/>
        </p:nvSpPr>
        <p:spPr>
          <a:xfrm>
            <a:off x="9822548"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8" name="Rounded Rectangle"/>
          <p:cNvSpPr/>
          <p:nvPr/>
        </p:nvSpPr>
        <p:spPr>
          <a:xfrm>
            <a:off x="10402309"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9" name="Rounded Rectangle"/>
          <p:cNvSpPr/>
          <p:nvPr/>
        </p:nvSpPr>
        <p:spPr>
          <a:xfrm>
            <a:off x="10982069"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0" name="Rounded Rectangle"/>
          <p:cNvSpPr/>
          <p:nvPr/>
        </p:nvSpPr>
        <p:spPr>
          <a:xfrm>
            <a:off x="11561827"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1" name="Rounded Rectangle"/>
          <p:cNvSpPr/>
          <p:nvPr/>
        </p:nvSpPr>
        <p:spPr>
          <a:xfrm>
            <a:off x="6923752"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2" name="Line"/>
          <p:cNvSpPr/>
          <p:nvPr/>
        </p:nvSpPr>
        <p:spPr>
          <a:xfrm flipV="1">
            <a:off x="7079997"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3" name="Line"/>
          <p:cNvSpPr/>
          <p:nvPr/>
        </p:nvSpPr>
        <p:spPr>
          <a:xfrm flipV="1">
            <a:off x="9170849"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4" name="Line"/>
          <p:cNvSpPr/>
          <p:nvPr/>
        </p:nvSpPr>
        <p:spPr>
          <a:xfrm flipV="1">
            <a:off x="11227538"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5" name="Line"/>
          <p:cNvSpPr/>
          <p:nvPr/>
        </p:nvSpPr>
        <p:spPr>
          <a:xfrm flipV="1">
            <a:off x="13267146"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6" name="Line"/>
          <p:cNvSpPr/>
          <p:nvPr/>
        </p:nvSpPr>
        <p:spPr>
          <a:xfrm flipV="1">
            <a:off x="15357998"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7" name="Line"/>
          <p:cNvSpPr/>
          <p:nvPr/>
        </p:nvSpPr>
        <p:spPr>
          <a:xfrm flipV="1">
            <a:off x="17414687"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8" name="Line"/>
          <p:cNvSpPr/>
          <p:nvPr/>
        </p:nvSpPr>
        <p:spPr>
          <a:xfrm flipV="1">
            <a:off x="19502292"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9" name="Causal/Generative Language Model"/>
          <p:cNvSpPr/>
          <p:nvPr/>
        </p:nvSpPr>
        <p:spPr>
          <a:xfrm>
            <a:off x="6377945" y="8058260"/>
            <a:ext cx="13812565" cy="2001292"/>
          </a:xfrm>
          <a:prstGeom prst="roundRect">
            <a:avLst>
              <a:gd name="adj" fmla="val 14235"/>
            </a:avLst>
          </a:prstGeom>
          <a:solidFill>
            <a:srgbClr val="929292">
              <a:alpha val="7387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400">
                <a:solidFill>
                  <a:srgbClr val="FFFFFF"/>
                </a:solidFill>
                <a:latin typeface="Helvetica Neue Medium"/>
                <a:ea typeface="Helvetica Neue Medium"/>
                <a:cs typeface="Helvetica Neue Medium"/>
                <a:sym typeface="Helvetica Neue Medium"/>
              </a:defRPr>
            </a:lvl1pPr>
          </a:lstStyle>
          <a:p>
            <a:pPr/>
            <a:r>
              <a:t>Causal/Generative Language Model</a:t>
            </a:r>
          </a:p>
        </p:txBody>
      </p:sp>
      <p:sp>
        <p:nvSpPr>
          <p:cNvPr id="1380" name="Equation"/>
          <p:cNvSpPr txBox="1"/>
          <p:nvPr/>
        </p:nvSpPr>
        <p:spPr>
          <a:xfrm>
            <a:off x="12365689" y="4627091"/>
            <a:ext cx="829853" cy="3605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E</m:t>
                  </m:r>
                </m:oMath>
              </m:oMathPara>
            </a14:m>
            <a:endParaRPr sz="4200"/>
          </a:p>
        </p:txBody>
      </p:sp>
      <p:sp>
        <p:nvSpPr>
          <p:cNvPr id="1381" name="Equation"/>
          <p:cNvSpPr txBox="1"/>
          <p:nvPr/>
        </p:nvSpPr>
        <p:spPr>
          <a:xfrm>
            <a:off x="8179604" y="4585835"/>
            <a:ext cx="2521027" cy="49733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1</m:t>
                      </m:r>
                    </m:sub>
                  </m:sSub>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2</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n</m:t>
                      </m:r>
                    </m:sub>
                  </m:sSub>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1382" name="Equation"/>
          <p:cNvSpPr txBox="1"/>
          <p:nvPr/>
        </p:nvSpPr>
        <p:spPr>
          <a:xfrm>
            <a:off x="6470914" y="6563564"/>
            <a:ext cx="1280776" cy="6585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3" name="Equation"/>
          <p:cNvSpPr txBox="1"/>
          <p:nvPr/>
        </p:nvSpPr>
        <p:spPr>
          <a:xfrm>
            <a:off x="8102062" y="6527244"/>
            <a:ext cx="2122996" cy="6585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4" name="Equation"/>
          <p:cNvSpPr txBox="1"/>
          <p:nvPr/>
        </p:nvSpPr>
        <p:spPr>
          <a:xfrm>
            <a:off x="11912234" y="6848957"/>
            <a:ext cx="504953" cy="903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5" name="Equation"/>
          <p:cNvSpPr txBox="1"/>
          <p:nvPr/>
        </p:nvSpPr>
        <p:spPr>
          <a:xfrm>
            <a:off x="5581382" y="2719580"/>
            <a:ext cx="2156863" cy="58651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386" name="Equation"/>
          <p:cNvSpPr txBox="1"/>
          <p:nvPr/>
        </p:nvSpPr>
        <p:spPr>
          <a:xfrm>
            <a:off x="8298179" y="2747514"/>
            <a:ext cx="2895393" cy="5927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3</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387" name="Equation"/>
          <p:cNvSpPr txBox="1"/>
          <p:nvPr/>
        </p:nvSpPr>
        <p:spPr>
          <a:xfrm>
            <a:off x="11762263" y="2998400"/>
            <a:ext cx="504953" cy="903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8" name="Text"/>
          <p:cNvSpPr txBox="1"/>
          <p:nvPr/>
        </p:nvSpPr>
        <p:spPr>
          <a:xfrm>
            <a:off x="3228594" y="12476432"/>
            <a:ext cx="3200871"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Text</a:t>
            </a:r>
          </a:p>
        </p:txBody>
      </p:sp>
      <p:sp>
        <p:nvSpPr>
          <p:cNvPr id="1389" name="Line"/>
          <p:cNvSpPr/>
          <p:nvPr/>
        </p:nvSpPr>
        <p:spPr>
          <a:xfrm rot="5006212">
            <a:off x="5244761" y="7961193"/>
            <a:ext cx="9773987" cy="657278"/>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8571"/>
                </a:moveTo>
                <a:cubicBezTo>
                  <a:pt x="105" y="5721"/>
                  <a:pt x="267" y="3394"/>
                  <a:pt x="463" y="1886"/>
                </a:cubicBezTo>
                <a:cubicBezTo>
                  <a:pt x="691" y="136"/>
                  <a:pt x="953" y="-418"/>
                  <a:pt x="1206" y="316"/>
                </a:cubicBezTo>
                <a:lnTo>
                  <a:pt x="20132" y="21182"/>
                </a:lnTo>
                <a:cubicBezTo>
                  <a:pt x="20380" y="21093"/>
                  <a:pt x="20625" y="20173"/>
                  <a:pt x="20845" y="18494"/>
                </a:cubicBezTo>
                <a:cubicBezTo>
                  <a:pt x="21184" y="15917"/>
                  <a:pt x="21451" y="11704"/>
                  <a:pt x="21600" y="6576"/>
                </a:cubicBezTo>
              </a:path>
            </a:pathLst>
          </a:custGeom>
          <a:ln w="50800">
            <a:solidFill>
              <a:srgbClr val="5E5E5E"/>
            </a:solidFill>
            <a:prstDash val="sysDot"/>
            <a:miter lim="400000"/>
            <a:tailEnd type="triangle"/>
          </a:ln>
        </p:spPr>
        <p:txBody>
          <a:bodyPr lIns="50800" tIns="50800" rIns="50800" bIns="50800" anchor="ctr"/>
          <a:lstStyle/>
          <a:p>
            <a:pPr>
              <a:lnSpc>
                <a:spcPct val="100000"/>
              </a:lnSpc>
            </a:pPr>
          </a:p>
        </p:txBody>
      </p:sp>
      <p:sp>
        <p:nvSpPr>
          <p:cNvPr id="1390"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2" name="Output Word Embeddings"/>
          <p:cNvSpPr txBox="1"/>
          <p:nvPr>
            <p:ph type="title"/>
          </p:nvPr>
        </p:nvSpPr>
        <p:spPr>
          <a:prstGeom prst="rect">
            <a:avLst/>
          </a:prstGeom>
        </p:spPr>
        <p:txBody>
          <a:bodyPr/>
          <a:lstStyle/>
          <a:p>
            <a:pPr/>
            <a:r>
              <a:t>Output Word Embeddings</a:t>
            </a:r>
          </a:p>
        </p:txBody>
      </p:sp>
      <p:sp>
        <p:nvSpPr>
          <p:cNvPr id="1393" name="Projecting to Log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Projecting to Logits</a:t>
            </a:r>
          </a:p>
        </p:txBody>
      </p:sp>
      <p:pic>
        <p:nvPicPr>
          <p:cNvPr id="1394" name="Image" descr="Image"/>
          <p:cNvPicPr>
            <a:picLocks noChangeAspect="1"/>
          </p:cNvPicPr>
          <p:nvPr/>
        </p:nvPicPr>
        <p:blipFill>
          <a:blip r:embed="rId2">
            <a:extLst/>
          </a:blip>
          <a:srcRect l="0" t="0" r="0" b="0"/>
          <a:stretch>
            <a:fillRect/>
          </a:stretch>
        </p:blipFill>
        <p:spPr>
          <a:xfrm>
            <a:off x="6974870" y="9739927"/>
            <a:ext cx="9029987" cy="2240108"/>
          </a:xfrm>
          <a:prstGeom prst="rect">
            <a:avLst/>
          </a:prstGeom>
          <a:ln w="12700">
            <a:miter lim="400000"/>
          </a:ln>
        </p:spPr>
      </p:pic>
      <p:sp>
        <p:nvSpPr>
          <p:cNvPr id="1395" name="Rounded Rectangle"/>
          <p:cNvSpPr/>
          <p:nvPr/>
        </p:nvSpPr>
        <p:spPr>
          <a:xfrm>
            <a:off x="9246184" y="5919496"/>
            <a:ext cx="5646990" cy="1844389"/>
          </a:xfrm>
          <a:prstGeom prst="roundRect">
            <a:avLst>
              <a:gd name="adj" fmla="val 15000"/>
            </a:avLst>
          </a:prstGeom>
          <a:solidFill>
            <a:srgbClr val="FFD5D5">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6" name="Rounded Rectangle"/>
          <p:cNvSpPr/>
          <p:nvPr/>
        </p:nvSpPr>
        <p:spPr>
          <a:xfrm>
            <a:off x="10175613"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7" name="Rounded Rectangle"/>
          <p:cNvSpPr/>
          <p:nvPr/>
        </p:nvSpPr>
        <p:spPr>
          <a:xfrm>
            <a:off x="10755372"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8" name="Rounded Rectangle"/>
          <p:cNvSpPr/>
          <p:nvPr/>
        </p:nvSpPr>
        <p:spPr>
          <a:xfrm>
            <a:off x="1133513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9" name="Rounded Rectangle"/>
          <p:cNvSpPr/>
          <p:nvPr/>
        </p:nvSpPr>
        <p:spPr>
          <a:xfrm>
            <a:off x="11914892"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0" name="Rounded Rectangle"/>
          <p:cNvSpPr/>
          <p:nvPr/>
        </p:nvSpPr>
        <p:spPr>
          <a:xfrm>
            <a:off x="12494649"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1" name="Rounded Rectangle"/>
          <p:cNvSpPr/>
          <p:nvPr/>
        </p:nvSpPr>
        <p:spPr>
          <a:xfrm>
            <a:off x="1307441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2" name="Rounded Rectangle"/>
          <p:cNvSpPr/>
          <p:nvPr/>
        </p:nvSpPr>
        <p:spPr>
          <a:xfrm>
            <a:off x="1365417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3" name="Rounded Rectangle"/>
          <p:cNvSpPr/>
          <p:nvPr/>
        </p:nvSpPr>
        <p:spPr>
          <a:xfrm>
            <a:off x="14233929"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4" name="Rounded Rectangle"/>
          <p:cNvSpPr/>
          <p:nvPr/>
        </p:nvSpPr>
        <p:spPr>
          <a:xfrm>
            <a:off x="9595853"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5" name="Equation"/>
          <p:cNvSpPr txBox="1"/>
          <p:nvPr/>
        </p:nvSpPr>
        <p:spPr>
          <a:xfrm>
            <a:off x="15037790" y="6660596"/>
            <a:ext cx="829853" cy="3605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E</m:t>
                  </m:r>
                </m:oMath>
              </m:oMathPara>
            </a14:m>
            <a:endParaRPr sz="4200"/>
          </a:p>
        </p:txBody>
      </p:sp>
      <p:sp>
        <p:nvSpPr>
          <p:cNvPr id="1406" name="Equation"/>
          <p:cNvSpPr txBox="1"/>
          <p:nvPr/>
        </p:nvSpPr>
        <p:spPr>
          <a:xfrm>
            <a:off x="10851705" y="6619341"/>
            <a:ext cx="2521027" cy="49733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1</m:t>
                      </m:r>
                    </m:sub>
                  </m:sSub>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2</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n</m:t>
                      </m:r>
                    </m:sub>
                  </m:sSub>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1407" name="Line"/>
          <p:cNvSpPr/>
          <p:nvPr/>
        </p:nvSpPr>
        <p:spPr>
          <a:xfrm flipV="1">
            <a:off x="10620280" y="5568686"/>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408" name="Equation"/>
          <p:cNvSpPr txBox="1"/>
          <p:nvPr/>
        </p:nvSpPr>
        <p:spPr>
          <a:xfrm>
            <a:off x="9402184" y="8240613"/>
            <a:ext cx="3561543" cy="66412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i</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409" name="Equation"/>
          <p:cNvSpPr txBox="1"/>
          <p:nvPr/>
        </p:nvSpPr>
        <p:spPr>
          <a:xfrm>
            <a:off x="9453467" y="4684972"/>
            <a:ext cx="4054447" cy="5913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i</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410"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utorial Outline"/>
          <p:cNvSpPr txBox="1"/>
          <p:nvPr>
            <p:ph type="title"/>
          </p:nvPr>
        </p:nvSpPr>
        <p:spPr>
          <a:prstGeom prst="rect">
            <a:avLst/>
          </a:prstGeom>
        </p:spPr>
        <p:txBody>
          <a:bodyPr/>
          <a:lstStyle/>
          <a:p>
            <a:pPr/>
            <a:r>
              <a:t>Tutorial Outline</a:t>
            </a:r>
          </a:p>
        </p:txBody>
      </p:sp>
      <p:sp>
        <p:nvSpPr>
          <p:cNvPr id="261" name="Part 1 (Ethology): How Do LMs Behave?…"/>
          <p:cNvSpPr txBox="1"/>
          <p:nvPr>
            <p:ph type="body" idx="1"/>
          </p:nvPr>
        </p:nvSpPr>
        <p:spPr>
          <a:xfrm>
            <a:off x="1206500" y="3029075"/>
            <a:ext cx="21971000" cy="10213927"/>
          </a:xfrm>
          <a:prstGeom prst="rect">
            <a:avLst/>
          </a:prstGeom>
        </p:spPr>
        <p:txBody>
          <a:bodyPr/>
          <a:lstStyle/>
          <a:p>
            <a:pPr marL="523875" indent="-523875">
              <a:lnSpc>
                <a:spcPct val="140000"/>
              </a:lnSpc>
              <a:spcBef>
                <a:spcPts val="900"/>
              </a:spcBef>
              <a:defRPr b="1">
                <a:solidFill>
                  <a:schemeClr val="accent4">
                    <a:hueOff val="-1247790"/>
                    <a:lumOff val="-12326"/>
                  </a:schemeClr>
                </a:solidFill>
              </a:defRPr>
            </a:pPr>
            <a:r>
              <a:t>Part 1 (Ethology): How Do LMs Behave?</a:t>
            </a:r>
          </a:p>
          <a:p>
            <a:pPr lvl="2" marL="1727200" indent="-508000">
              <a:lnSpc>
                <a:spcPct val="140000"/>
              </a:lnSpc>
              <a:spcBef>
                <a:spcPts val="900"/>
              </a:spcBef>
              <a:defRPr sz="3600">
                <a:solidFill>
                  <a:srgbClr val="5E5E5E"/>
                </a:solidFill>
              </a:defRPr>
            </a:pPr>
            <a:r>
              <a:rPr b="1"/>
              <a:t>Syntax</a:t>
            </a:r>
            <a:r>
              <a:t>: How do LMs work with syntax</a:t>
            </a:r>
          </a:p>
          <a:p>
            <a:pPr lvl="2" marL="1727200" indent="-508000">
              <a:lnSpc>
                <a:spcPct val="140000"/>
              </a:lnSpc>
              <a:spcBef>
                <a:spcPts val="900"/>
              </a:spcBef>
              <a:defRPr sz="3600">
                <a:solidFill>
                  <a:srgbClr val="5E5E5E"/>
                </a:solidFill>
              </a:defRPr>
            </a:pPr>
            <a:r>
              <a:rPr b="1"/>
              <a:t>Knowledge</a:t>
            </a:r>
            <a:r>
              <a:t>: Where is knowledge stored</a:t>
            </a:r>
          </a:p>
          <a:p>
            <a:pPr lvl="2" marL="1727200" indent="-508000">
              <a:lnSpc>
                <a:spcPct val="140000"/>
              </a:lnSpc>
              <a:spcBef>
                <a:spcPts val="900"/>
              </a:spcBef>
              <a:defRPr sz="3600">
                <a:solidFill>
                  <a:srgbClr val="5E5E5E"/>
                </a:solidFill>
              </a:defRPr>
            </a:pPr>
            <a:r>
              <a:rPr b="1"/>
              <a:t>Reasoning</a:t>
            </a:r>
            <a:r>
              <a:t>: How is reasoning conducted</a:t>
            </a:r>
          </a:p>
          <a:p>
            <a:pPr marL="523875" indent="-523875">
              <a:lnSpc>
                <a:spcPct val="140000"/>
              </a:lnSpc>
              <a:spcBef>
                <a:spcPts val="900"/>
              </a:spcBef>
              <a:defRPr b="1">
                <a:solidFill>
                  <a:schemeClr val="accent5">
                    <a:lumOff val="-29866"/>
                  </a:schemeClr>
                </a:solidFill>
              </a:defRPr>
            </a:pPr>
            <a:r>
              <a:t>Part 2 (Physiology): What Roles Do Components Play?</a:t>
            </a:r>
          </a:p>
          <a:p>
            <a:pPr lvl="2" marL="1727200" indent="-508000">
              <a:lnSpc>
                <a:spcPct val="140000"/>
              </a:lnSpc>
              <a:spcBef>
                <a:spcPts val="900"/>
              </a:spcBef>
              <a:defRPr sz="3600">
                <a:solidFill>
                  <a:srgbClr val="5E5E5E"/>
                </a:solidFill>
              </a:defRPr>
            </a:pPr>
            <a:r>
              <a:rPr b="1"/>
              <a:t>Attention</a:t>
            </a:r>
            <a:r>
              <a:t>: Attention, position and context</a:t>
            </a:r>
          </a:p>
          <a:p>
            <a:pPr lvl="2" marL="1727200" indent="-508000">
              <a:lnSpc>
                <a:spcPct val="140000"/>
              </a:lnSpc>
              <a:spcBef>
                <a:spcPts val="900"/>
              </a:spcBef>
              <a:defRPr sz="3600">
                <a:solidFill>
                  <a:srgbClr val="5E5E5E"/>
                </a:solidFill>
              </a:defRPr>
            </a:pPr>
            <a:r>
              <a:rPr b="1"/>
              <a:t>Embeddings</a:t>
            </a:r>
            <a:r>
              <a:t>: What is the function of word embeddings</a:t>
            </a:r>
          </a:p>
          <a:p>
            <a:pPr marL="523875" indent="-523875">
              <a:lnSpc>
                <a:spcPct val="140000"/>
              </a:lnSpc>
              <a:spcBef>
                <a:spcPts val="900"/>
              </a:spcBef>
              <a:defRPr b="1">
                <a:solidFill>
                  <a:schemeClr val="accent1">
                    <a:hueOff val="114395"/>
                    <a:lumOff val="-24975"/>
                  </a:schemeClr>
                </a:solidFill>
              </a:defRPr>
            </a:pPr>
            <a:r>
              <a:t>Part 3 (Physics): Rules and Laws of LMs</a:t>
            </a:r>
          </a:p>
          <a:p>
            <a:pPr lvl="2" marL="1790700" indent="-571500">
              <a:lnSpc>
                <a:spcPct val="140000"/>
              </a:lnSpc>
              <a:spcBef>
                <a:spcPts val="900"/>
              </a:spcBef>
              <a:defRPr sz="3600">
                <a:solidFill>
                  <a:srgbClr val="5E5E5E"/>
                </a:solidFill>
              </a:defRPr>
            </a:pPr>
            <a:r>
              <a:rPr b="1"/>
              <a:t>Scaling</a:t>
            </a:r>
            <a:r>
              <a:t>:  How performance scales</a:t>
            </a:r>
          </a:p>
          <a:p>
            <a:pPr lvl="2" marL="1790700" indent="-571500">
              <a:lnSpc>
                <a:spcPct val="140000"/>
              </a:lnSpc>
              <a:spcBef>
                <a:spcPts val="900"/>
              </a:spcBef>
              <a:defRPr sz="3600">
                <a:solidFill>
                  <a:srgbClr val="5E5E5E"/>
                </a:solidFill>
              </a:defRPr>
            </a:pPr>
            <a:r>
              <a:rPr b="1"/>
              <a:t>Impossibilities</a:t>
            </a:r>
            <a:r>
              <a:t>: What LMs cannot do fundamentally</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Rounded Rectangle"/>
          <p:cNvSpPr/>
          <p:nvPr/>
        </p:nvSpPr>
        <p:spPr>
          <a:xfrm>
            <a:off x="4812408" y="6121348"/>
            <a:ext cx="4799277" cy="3478543"/>
          </a:xfrm>
          <a:prstGeom prst="roundRect">
            <a:avLst>
              <a:gd name="adj" fmla="val 14988"/>
            </a:avLst>
          </a:prstGeom>
          <a:solidFill>
            <a:srgbClr val="FFE2DA"/>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3" name="Rounded Rectangle"/>
          <p:cNvSpPr/>
          <p:nvPr/>
        </p:nvSpPr>
        <p:spPr>
          <a:xfrm>
            <a:off x="14438470" y="7170383"/>
            <a:ext cx="4999275" cy="4661014"/>
          </a:xfrm>
          <a:prstGeom prst="roundRect">
            <a:avLst>
              <a:gd name="adj" fmla="val 12203"/>
            </a:avLst>
          </a:prstGeom>
          <a:solidFill>
            <a:srgbClr val="C8EB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4" name="Sequence Shift   Word Embedding Transform"/>
          <p:cNvSpPr txBox="1"/>
          <p:nvPr>
            <p:ph type="title"/>
          </p:nvPr>
        </p:nvSpPr>
        <p:spPr>
          <a:prstGeom prst="rect">
            <a:avLst/>
          </a:prstGeom>
        </p:spPr>
        <p:txBody>
          <a:bodyPr/>
          <a:lstStyle/>
          <a:p>
            <a:pPr defTabSz="2072588">
              <a:defRPr spc="-144" sz="7225"/>
            </a:pPr>
            <a:r>
              <a:t>Sequence Shift </a:t>
            </a:r>
            <a14:m>
              <m:oMath>
                <m:r>
                  <a:rPr xmlns:a="http://schemas.openxmlformats.org/drawingml/2006/main" sz="8700" i="1">
                    <a:solidFill>
                      <a:srgbClr val="000000"/>
                    </a:solidFill>
                    <a:latin typeface="Cambria Math" panose="02040503050406030204" pitchFamily="18" charset="0"/>
                  </a:rPr>
                  <m:t>≈</m:t>
                </m:r>
              </m:oMath>
            </a14:m>
            <a:r>
              <a:t> Word Embedding Transform</a:t>
            </a:r>
            <a:endParaRPr sz="8500"/>
          </a:p>
        </p:txBody>
      </p:sp>
      <p:sp>
        <p:nvSpPr>
          <p:cNvPr id="1415" name="Theorem (Informal): steering between text distribution is associated with a linear transformation on word embedding space under assumptions."/>
          <p:cNvSpPr txBox="1"/>
          <p:nvPr>
            <p:ph type="body" idx="1"/>
          </p:nvPr>
        </p:nvSpPr>
        <p:spPr>
          <a:xfrm>
            <a:off x="1206500" y="3232504"/>
            <a:ext cx="21971000" cy="8256012"/>
          </a:xfrm>
          <a:prstGeom prst="rect">
            <a:avLst/>
          </a:prstGeom>
        </p:spPr>
        <p:txBody>
          <a:bodyPr/>
          <a:lstStyle/>
          <a:p>
            <a:pPr marL="533399" indent="-533399">
              <a:spcBef>
                <a:spcPts val="4900"/>
              </a:spcBef>
              <a:defRPr sz="5600"/>
            </a:pPr>
            <a:r>
              <a:rPr b="1"/>
              <a:t>Theorem (Informal)</a:t>
            </a:r>
            <a:r>
              <a:t>: steering between text distribution is associated with a linear transformation on word embedding space under assumptions.</a:t>
            </a:r>
          </a:p>
        </p:txBody>
      </p:sp>
      <p:sp>
        <p:nvSpPr>
          <p:cNvPr id="1416" name="Circle"/>
          <p:cNvSpPr/>
          <p:nvPr/>
        </p:nvSpPr>
        <p:spPr>
          <a:xfrm>
            <a:off x="10610344" y="6037166"/>
            <a:ext cx="1339454" cy="1339454"/>
          </a:xfrm>
          <a:prstGeom prst="ellipse">
            <a:avLst/>
          </a:prstGeom>
          <a:ln w="88900">
            <a:solidFill>
              <a:srgbClr val="E6A5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7" name="Equation"/>
          <p:cNvSpPr txBox="1"/>
          <p:nvPr/>
        </p:nvSpPr>
        <p:spPr>
          <a:xfrm>
            <a:off x="8155408" y="6498064"/>
            <a:ext cx="855491" cy="4176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b"/>
                        </m:rPr>
                        <a:rPr xmlns:a="http://schemas.openxmlformats.org/drawingml/2006/main" sz="4500" i="1">
                          <a:solidFill>
                            <a:srgbClr val="000000"/>
                          </a:solidFill>
                          <a:latin typeface="Cambria Math" panose="02040503050406030204" pitchFamily="18" charset="0"/>
                        </a:rPr>
                        <m:t>p</m:t>
                      </m:r>
                    </m:e>
                    <m:sub>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t</m:t>
                      </m:r>
                    </m:sub>
                  </m:sSub>
                </m:oMath>
              </m:oMathPara>
            </a14:m>
            <a:endParaRPr sz="4500"/>
          </a:p>
        </p:txBody>
      </p:sp>
      <p:sp>
        <p:nvSpPr>
          <p:cNvPr id="1418" name="Equation"/>
          <p:cNvSpPr txBox="1"/>
          <p:nvPr/>
        </p:nvSpPr>
        <p:spPr>
          <a:xfrm>
            <a:off x="11050916" y="6437448"/>
            <a:ext cx="414685" cy="5332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h</m:t>
                      </m:r>
                    </m:e>
                    <m:sub>
                      <m:r>
                        <a:rPr xmlns:a="http://schemas.openxmlformats.org/drawingml/2006/main" sz="4500" i="1">
                          <a:solidFill>
                            <a:srgbClr val="000000"/>
                          </a:solidFill>
                          <a:latin typeface="Cambria Math" panose="02040503050406030204" pitchFamily="18" charset="0"/>
                        </a:rPr>
                        <m:t>1</m:t>
                      </m:r>
                    </m:sub>
                  </m:sSub>
                </m:oMath>
              </m:oMathPara>
            </a14:m>
            <a:endParaRPr sz="4500"/>
          </a:p>
        </p:txBody>
      </p:sp>
      <p:sp>
        <p:nvSpPr>
          <p:cNvPr id="1419" name="Line"/>
          <p:cNvSpPr/>
          <p:nvPr/>
        </p:nvSpPr>
        <p:spPr>
          <a:xfrm>
            <a:off x="9314144" y="6706893"/>
            <a:ext cx="949198" cy="1"/>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0" name="Line"/>
          <p:cNvSpPr/>
          <p:nvPr/>
        </p:nvSpPr>
        <p:spPr>
          <a:xfrm>
            <a:off x="12129430" y="6706893"/>
            <a:ext cx="949198" cy="1"/>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1" name="Equation"/>
          <p:cNvSpPr txBox="1"/>
          <p:nvPr/>
        </p:nvSpPr>
        <p:spPr>
          <a:xfrm>
            <a:off x="12450467" y="5791273"/>
            <a:ext cx="328042" cy="373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T</m:t>
                  </m:r>
                </m:oMath>
              </m:oMathPara>
            </a14:m>
            <a:endParaRPr sz="4500"/>
          </a:p>
        </p:txBody>
      </p:sp>
      <p:sp>
        <p:nvSpPr>
          <p:cNvPr id="1422" name="Line"/>
          <p:cNvSpPr/>
          <p:nvPr/>
        </p:nvSpPr>
        <p:spPr>
          <a:xfrm>
            <a:off x="11303189" y="7650034"/>
            <a:ext cx="1" cy="2236737"/>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3" name="Equation"/>
          <p:cNvSpPr txBox="1"/>
          <p:nvPr/>
        </p:nvSpPr>
        <p:spPr>
          <a:xfrm>
            <a:off x="11112135" y="10631566"/>
            <a:ext cx="382109" cy="3949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v</m:t>
                      </m:r>
                    </m:e>
                    <m:sub>
                      <m:r>
                        <a:rPr xmlns:a="http://schemas.openxmlformats.org/drawingml/2006/main" sz="4500" i="1">
                          <a:solidFill>
                            <a:srgbClr val="000000"/>
                          </a:solidFill>
                          <a:latin typeface="Cambria Math" panose="02040503050406030204" pitchFamily="18" charset="0"/>
                        </a:rPr>
                        <m:t>1</m:t>
                      </m:r>
                    </m:sub>
                  </m:sSub>
                </m:oMath>
              </m:oMathPara>
            </a14:m>
            <a:endParaRPr sz="4500"/>
          </a:p>
        </p:txBody>
      </p:sp>
      <p:sp>
        <p:nvSpPr>
          <p:cNvPr id="1424" name="Rounded Rectangle"/>
          <p:cNvSpPr/>
          <p:nvPr/>
        </p:nvSpPr>
        <p:spPr>
          <a:xfrm>
            <a:off x="10633463" y="10159293"/>
            <a:ext cx="1339454" cy="1339454"/>
          </a:xfrm>
          <a:prstGeom prst="roundRect">
            <a:avLst>
              <a:gd name="adj" fmla="val 15000"/>
            </a:avLst>
          </a:prstGeom>
          <a:ln w="88900">
            <a:solidFill>
              <a:srgbClr val="93D4D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5" name="Equation"/>
          <p:cNvSpPr txBox="1"/>
          <p:nvPr/>
        </p:nvSpPr>
        <p:spPr>
          <a:xfrm>
            <a:off x="10575704" y="8416420"/>
            <a:ext cx="340615" cy="3731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B</m:t>
                  </m:r>
                </m:oMath>
              </m:oMathPara>
            </a14:m>
            <a:endParaRPr sz="4500"/>
          </a:p>
        </p:txBody>
      </p:sp>
      <p:sp>
        <p:nvSpPr>
          <p:cNvPr id="1426" name="Equation"/>
          <p:cNvSpPr txBox="1"/>
          <p:nvPr/>
        </p:nvSpPr>
        <p:spPr>
          <a:xfrm>
            <a:off x="8155408" y="8332652"/>
            <a:ext cx="855491" cy="54072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4500" i="1">
                          <a:solidFill>
                            <a:srgbClr val="000000"/>
                          </a:solidFill>
                          <a:latin typeface="Cambria Math" panose="02040503050406030204" pitchFamily="18" charset="0"/>
                        </a:rPr>
                        <m:t>p</m:t>
                      </m:r>
                    </m:e>
                    <m:sub>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t</m:t>
                      </m:r>
                    </m:sub>
                    <m:sup>
                      <m:r>
                        <a:rPr xmlns:a="http://schemas.openxmlformats.org/drawingml/2006/main" sz="4500" i="1">
                          <a:solidFill>
                            <a:srgbClr val="000000"/>
                          </a:solidFill>
                          <a:latin typeface="Cambria Math" panose="02040503050406030204" pitchFamily="18" charset="0"/>
                        </a:rPr>
                        <m:t>′</m:t>
                      </m:r>
                    </m:sup>
                  </m:sSubSup>
                </m:oMath>
              </m:oMathPara>
            </a14:m>
            <a:endParaRPr sz="4500"/>
          </a:p>
        </p:txBody>
      </p:sp>
      <p:sp>
        <p:nvSpPr>
          <p:cNvPr id="1427" name="Arrow"/>
          <p:cNvSpPr/>
          <p:nvPr/>
        </p:nvSpPr>
        <p:spPr>
          <a:xfrm rot="5400000">
            <a:off x="8014392" y="7266020"/>
            <a:ext cx="1137523" cy="716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36" y="6830"/>
                </a:moveTo>
                <a:lnTo>
                  <a:pt x="12536" y="0"/>
                </a:lnTo>
                <a:lnTo>
                  <a:pt x="21600" y="10800"/>
                </a:lnTo>
                <a:lnTo>
                  <a:pt x="12536" y="21600"/>
                </a:lnTo>
                <a:lnTo>
                  <a:pt x="12536" y="14770"/>
                </a:lnTo>
                <a:lnTo>
                  <a:pt x="0" y="14770"/>
                </a:lnTo>
                <a:lnTo>
                  <a:pt x="0" y="6830"/>
                </a:lnTo>
                <a:close/>
              </a:path>
            </a:pathLst>
          </a:cu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8" name="Rounded Rectangle"/>
          <p:cNvSpPr/>
          <p:nvPr/>
        </p:nvSpPr>
        <p:spPr>
          <a:xfrm>
            <a:off x="14827746" y="9646093"/>
            <a:ext cx="4202935" cy="1928916"/>
          </a:xfrm>
          <a:prstGeom prst="roundRect">
            <a:avLst>
              <a:gd name="adj" fmla="val 13888"/>
            </a:avLst>
          </a:prstGeom>
          <a:solidFill>
            <a:schemeClr val="accent2">
              <a:hueOff val="-85258"/>
              <a:satOff val="14347"/>
              <a:lumOff val="22373"/>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9" name="Rounded Rectangle"/>
          <p:cNvSpPr/>
          <p:nvPr/>
        </p:nvSpPr>
        <p:spPr>
          <a:xfrm>
            <a:off x="15061427" y="10199239"/>
            <a:ext cx="328531"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0" name="Equation"/>
          <p:cNvSpPr txBox="1"/>
          <p:nvPr/>
        </p:nvSpPr>
        <p:spPr>
          <a:xfrm>
            <a:off x="14934348" y="9767403"/>
            <a:ext cx="274878" cy="2803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b"/>
                        </m:rPr>
                        <a:rPr xmlns:a="http://schemas.openxmlformats.org/drawingml/2006/main" sz="3000" i="1">
                          <a:solidFill>
                            <a:srgbClr val="000000"/>
                          </a:solidFill>
                          <a:latin typeface="Cambria Math" panose="02040503050406030204" pitchFamily="18" charset="0"/>
                        </a:rPr>
                        <m:t>e</m:t>
                      </m:r>
                    </m:e>
                    <m:sub>
                      <m:r>
                        <a:rPr xmlns:a="http://schemas.openxmlformats.org/drawingml/2006/main" sz="3000" i="1">
                          <a:solidFill>
                            <a:srgbClr val="000000"/>
                          </a:solidFill>
                          <a:latin typeface="Cambria Math" panose="02040503050406030204" pitchFamily="18" charset="0"/>
                        </a:rPr>
                        <m:t>v</m:t>
                      </m:r>
                    </m:sub>
                  </m:sSub>
                </m:oMath>
              </m:oMathPara>
            </a14:m>
            <a:endParaRPr sz="3000"/>
          </a:p>
        </p:txBody>
      </p:sp>
      <p:sp>
        <p:nvSpPr>
          <p:cNvPr id="1431" name="Rounded Rectangle"/>
          <p:cNvSpPr/>
          <p:nvPr/>
        </p:nvSpPr>
        <p:spPr>
          <a:xfrm>
            <a:off x="15612412" y="10199239"/>
            <a:ext cx="328531"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2" name="Rounded Rectangle"/>
          <p:cNvSpPr/>
          <p:nvPr/>
        </p:nvSpPr>
        <p:spPr>
          <a:xfrm>
            <a:off x="16163399" y="10199239"/>
            <a:ext cx="328530"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3" name="…"/>
          <p:cNvSpPr txBox="1"/>
          <p:nvPr/>
        </p:nvSpPr>
        <p:spPr>
          <a:xfrm>
            <a:off x="17483374" y="10237374"/>
            <a:ext cx="673101" cy="7463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4400"/>
            </a:lvl1pPr>
          </a:lstStyle>
          <a:p>
            <a:pPr/>
            <a:r>
              <a:t>…</a:t>
            </a:r>
          </a:p>
        </p:txBody>
      </p:sp>
      <p:sp>
        <p:nvSpPr>
          <p:cNvPr id="1434" name="Equation"/>
          <p:cNvSpPr txBox="1"/>
          <p:nvPr/>
        </p:nvSpPr>
        <p:spPr>
          <a:xfrm>
            <a:off x="15721319" y="8842524"/>
            <a:ext cx="357188" cy="38633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4500" i="1">
                      <a:solidFill>
                        <a:srgbClr val="000000"/>
                      </a:solidFill>
                      <a:latin typeface="Cambria Math" panose="02040503050406030204" pitchFamily="18" charset="0"/>
                    </a:rPr>
                    <m:t>E</m:t>
                  </m:r>
                </m:oMath>
              </m:oMathPara>
            </a14:m>
            <a:endParaRPr sz="4500"/>
          </a:p>
        </p:txBody>
      </p:sp>
      <p:sp>
        <p:nvSpPr>
          <p:cNvPr id="1435" name="Arrow"/>
          <p:cNvSpPr/>
          <p:nvPr/>
        </p:nvSpPr>
        <p:spPr>
          <a:xfrm>
            <a:off x="16369346" y="8677523"/>
            <a:ext cx="1137523" cy="71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36" y="6830"/>
                </a:moveTo>
                <a:lnTo>
                  <a:pt x="12536" y="0"/>
                </a:lnTo>
                <a:lnTo>
                  <a:pt x="21600" y="10800"/>
                </a:lnTo>
                <a:lnTo>
                  <a:pt x="12536" y="21600"/>
                </a:lnTo>
                <a:lnTo>
                  <a:pt x="12536" y="14770"/>
                </a:lnTo>
                <a:lnTo>
                  <a:pt x="0" y="14770"/>
                </a:lnTo>
                <a:lnTo>
                  <a:pt x="0" y="6830"/>
                </a:lnTo>
                <a:close/>
              </a:path>
            </a:pathLst>
          </a:cu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6" name="Equation"/>
          <p:cNvSpPr txBox="1"/>
          <p:nvPr/>
        </p:nvSpPr>
        <p:spPr>
          <a:xfrm>
            <a:off x="17625606" y="8842524"/>
            <a:ext cx="859791" cy="39662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W</m:t>
                  </m:r>
                  <m:r>
                    <m:rPr>
                      <m:sty m:val="b"/>
                    </m:rPr>
                    <a:rPr xmlns:a="http://schemas.openxmlformats.org/drawingml/2006/main" sz="4500" i="1">
                      <a:solidFill>
                        <a:srgbClr val="000000"/>
                      </a:solidFill>
                      <a:latin typeface="Cambria Math" panose="02040503050406030204" pitchFamily="18" charset="0"/>
                    </a:rPr>
                    <m:t>E</m:t>
                  </m:r>
                </m:oMath>
              </m:oMathPara>
            </a14:m>
            <a:endParaRPr sz="4500"/>
          </a:p>
        </p:txBody>
      </p:sp>
      <p:sp>
        <p:nvSpPr>
          <p:cNvPr id="1437" name="linear transformation"/>
          <p:cNvSpPr txBox="1"/>
          <p:nvPr/>
        </p:nvSpPr>
        <p:spPr>
          <a:xfrm>
            <a:off x="14427796" y="7665215"/>
            <a:ext cx="571408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linear transformation</a:t>
            </a:r>
          </a:p>
        </p:txBody>
      </p:sp>
      <p:sp>
        <p:nvSpPr>
          <p:cNvPr id="1438" name="state initialization changes"/>
          <p:cNvSpPr txBox="1"/>
          <p:nvPr/>
        </p:nvSpPr>
        <p:spPr>
          <a:xfrm>
            <a:off x="4684819" y="6602787"/>
            <a:ext cx="3436853"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state initialization changes</a:t>
            </a:r>
          </a:p>
        </p:txBody>
      </p:sp>
      <p:sp>
        <p:nvSpPr>
          <p:cNvPr id="1439" name="Line"/>
          <p:cNvSpPr/>
          <p:nvPr/>
        </p:nvSpPr>
        <p:spPr>
          <a:xfrm>
            <a:off x="7495121" y="9947802"/>
            <a:ext cx="6783092" cy="1896352"/>
          </a:xfrm>
          <a:custGeom>
            <a:avLst/>
            <a:gdLst/>
            <a:ahLst/>
            <a:cxnLst>
              <a:cxn ang="0">
                <a:pos x="wd2" y="hd2"/>
              </a:cxn>
              <a:cxn ang="5400000">
                <a:pos x="wd2" y="hd2"/>
              </a:cxn>
              <a:cxn ang="10800000">
                <a:pos x="wd2" y="hd2"/>
              </a:cxn>
              <a:cxn ang="16200000">
                <a:pos x="wd2" y="hd2"/>
              </a:cxn>
            </a:cxnLst>
            <a:rect l="0" t="0" r="r" b="b"/>
            <a:pathLst>
              <a:path w="21600" h="19226" fill="norm" stroke="1" extrusionOk="0">
                <a:moveTo>
                  <a:pt x="21600" y="6852"/>
                </a:moveTo>
                <a:cubicBezTo>
                  <a:pt x="19595" y="12938"/>
                  <a:pt x="17070" y="16999"/>
                  <a:pt x="14342" y="18524"/>
                </a:cubicBezTo>
                <a:cubicBezTo>
                  <a:pt x="8841" y="21600"/>
                  <a:pt x="3272" y="14407"/>
                  <a:pt x="0" y="0"/>
                </a:cubicBezTo>
              </a:path>
            </a:pathLst>
          </a:custGeom>
          <a:ln w="88900">
            <a:solidFill>
              <a:schemeClr val="accent5">
                <a:hueOff val="-152895"/>
                <a:lumOff val="12368"/>
              </a:schemeClr>
            </a:solidFill>
            <a:custDash>
              <a:ds d="200000" sp="200000"/>
            </a:custDash>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40" name="…"/>
          <p:cNvSpPr txBox="1"/>
          <p:nvPr/>
        </p:nvSpPr>
        <p:spPr>
          <a:xfrm>
            <a:off x="13216458" y="6128828"/>
            <a:ext cx="72390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a:t>
            </a:r>
          </a:p>
        </p:txBody>
      </p:sp>
      <p:sp>
        <p:nvSpPr>
          <p:cNvPr id="1441" name="equivalent to"/>
          <p:cNvSpPr txBox="1"/>
          <p:nvPr/>
        </p:nvSpPr>
        <p:spPr>
          <a:xfrm>
            <a:off x="9853633" y="11848010"/>
            <a:ext cx="361462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equivalent to</a:t>
            </a:r>
          </a:p>
        </p:txBody>
      </p:sp>
      <p:sp>
        <p:nvSpPr>
          <p:cNvPr id="1442"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43"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5" name="LM-Steer"/>
          <p:cNvSpPr txBox="1"/>
          <p:nvPr>
            <p:ph type="title"/>
          </p:nvPr>
        </p:nvSpPr>
        <p:spPr>
          <a:prstGeom prst="rect">
            <a:avLst/>
          </a:prstGeom>
        </p:spPr>
        <p:txBody>
          <a:bodyPr/>
          <a:lstStyle>
            <a:lvl1pPr defTabSz="1828754">
              <a:defRPr spc="-174" sz="8700"/>
            </a:lvl1pPr>
          </a:lstStyle>
          <a:p>
            <a:pPr/>
            <a:r>
              <a:t>LM-Steer</a:t>
            </a:r>
          </a:p>
        </p:txBody>
      </p:sp>
      <p:pic>
        <p:nvPicPr>
          <p:cNvPr id="1446" name="teaser.pdf" descr="teaser.pdf"/>
          <p:cNvPicPr>
            <a:picLocks noChangeAspect="1"/>
          </p:cNvPicPr>
          <p:nvPr/>
        </p:nvPicPr>
        <p:blipFill>
          <a:blip r:embed="rId2">
            <a:extLst/>
          </a:blip>
          <a:stretch>
            <a:fillRect/>
          </a:stretch>
        </p:blipFill>
        <p:spPr>
          <a:xfrm>
            <a:off x="3048000" y="3175440"/>
            <a:ext cx="18288000" cy="9227891"/>
          </a:xfrm>
          <a:prstGeom prst="rect">
            <a:avLst/>
          </a:prstGeom>
          <a:ln w="12700">
            <a:miter lim="400000"/>
          </a:ln>
        </p:spPr>
      </p:pic>
      <p:sp>
        <p:nvSpPr>
          <p:cNvPr id="1447"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48"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0" name="LM-Steer Broken Down"/>
          <p:cNvSpPr txBox="1"/>
          <p:nvPr>
            <p:ph type="title"/>
          </p:nvPr>
        </p:nvSpPr>
        <p:spPr>
          <a:prstGeom prst="rect">
            <a:avLst/>
          </a:prstGeom>
        </p:spPr>
        <p:txBody>
          <a:bodyPr/>
          <a:lstStyle>
            <a:lvl1pPr defTabSz="1828754">
              <a:defRPr spc="-174" sz="8700"/>
            </a:lvl1pPr>
          </a:lstStyle>
          <a:p>
            <a:pPr/>
            <a:r>
              <a:t>LM-Steer Broken Down</a:t>
            </a:r>
          </a:p>
        </p:txBody>
      </p:sp>
      <p:sp>
        <p:nvSpPr>
          <p:cNvPr id="1451" name="Rounded Rectangle"/>
          <p:cNvSpPr/>
          <p:nvPr/>
        </p:nvSpPr>
        <p:spPr>
          <a:xfrm>
            <a:off x="12446785" y="3207314"/>
            <a:ext cx="750767" cy="919197"/>
          </a:xfrm>
          <a:prstGeom prst="roundRect">
            <a:avLst>
              <a:gd name="adj" fmla="val 29644"/>
            </a:avLst>
          </a:prstGeom>
          <a:solidFill>
            <a:srgbClr val="B2D7E8"/>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2" name="Rounded Rectangle"/>
          <p:cNvSpPr/>
          <p:nvPr/>
        </p:nvSpPr>
        <p:spPr>
          <a:xfrm>
            <a:off x="11552584" y="3272847"/>
            <a:ext cx="598656" cy="788131"/>
          </a:xfrm>
          <a:prstGeom prst="roundRect">
            <a:avLst>
              <a:gd name="adj" fmla="val 24079"/>
            </a:avLst>
          </a:prstGeom>
          <a:solidFill>
            <a:srgbClr val="F2BDD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3" name="Text"/>
          <p:cNvSpPr txBox="1"/>
          <p:nvPr/>
        </p:nvSpPr>
        <p:spPr>
          <a:xfrm>
            <a:off x="10289272" y="3102663"/>
            <a:ext cx="3444072" cy="887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4400"/>
            </a:lvl1pPr>
          </a:lstStyle>
          <a:p>
            <a:pPr/>
            <a14:m>
              <m:oMathPara>
                <m:oMathParaPr>
                  <m:jc m:val="left"/>
                </m:oMathParaPr>
                <m:oMath>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ϵ</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W</m:t>
                  </m:r>
                  <m:r>
                    <m:rPr>
                      <m:sty m:val="bi"/>
                    </m:rPr>
                    <a:rPr xmlns:a="http://schemas.openxmlformats.org/drawingml/2006/main" sz="5300" i="1">
                      <a:solidFill>
                        <a:srgbClr val="000000"/>
                      </a:solidFill>
                      <a:latin typeface="Cambria Math" panose="02040503050406030204" pitchFamily="18" charset="0"/>
                    </a:rPr>
                    <m:t>E</m:t>
                  </m:r>
                </m:oMath>
              </m:oMathPara>
            </a14:m>
          </a:p>
        </p:txBody>
      </p:sp>
      <p:sp>
        <p:nvSpPr>
          <p:cNvPr id="1454" name="Rounded Rectangle"/>
          <p:cNvSpPr/>
          <p:nvPr/>
        </p:nvSpPr>
        <p:spPr>
          <a:xfrm>
            <a:off x="4199658" y="6389540"/>
            <a:ext cx="5690679" cy="7096388"/>
          </a:xfrm>
          <a:prstGeom prst="roundRect">
            <a:avLst>
              <a:gd name="adj" fmla="val 8956"/>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5" name="Language Model Hidden Layers"/>
          <p:cNvSpPr txBox="1"/>
          <p:nvPr/>
        </p:nvSpPr>
        <p:spPr>
          <a:xfrm>
            <a:off x="4925132" y="8809618"/>
            <a:ext cx="4239731" cy="2256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Language Model Hidden Layers</a:t>
            </a:r>
          </a:p>
        </p:txBody>
      </p:sp>
      <p:sp>
        <p:nvSpPr>
          <p:cNvPr id="1456" name="Rounded Rectangle"/>
          <p:cNvSpPr/>
          <p:nvPr/>
        </p:nvSpPr>
        <p:spPr>
          <a:xfrm>
            <a:off x="4221502" y="4209362"/>
            <a:ext cx="5646990" cy="1844389"/>
          </a:xfrm>
          <a:prstGeom prst="roundRect">
            <a:avLst>
              <a:gd name="adj" fmla="val 15000"/>
            </a:avLst>
          </a:prstGeom>
          <a:solidFill>
            <a:srgbClr val="FFC0BA"/>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7" name="Rounded Rectangle"/>
          <p:cNvSpPr/>
          <p:nvPr/>
        </p:nvSpPr>
        <p:spPr>
          <a:xfrm>
            <a:off x="4571172" y="4133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8" name="Rounded Rectangle"/>
          <p:cNvSpPr/>
          <p:nvPr/>
        </p:nvSpPr>
        <p:spPr>
          <a:xfrm>
            <a:off x="5150931" y="4133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9" name="Rounded Rectangle"/>
          <p:cNvSpPr/>
          <p:nvPr/>
        </p:nvSpPr>
        <p:spPr>
          <a:xfrm>
            <a:off x="5730691"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0" name="Rounded Rectangle"/>
          <p:cNvSpPr/>
          <p:nvPr/>
        </p:nvSpPr>
        <p:spPr>
          <a:xfrm>
            <a:off x="6310450"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1" name="Rounded Rectangle"/>
          <p:cNvSpPr/>
          <p:nvPr/>
        </p:nvSpPr>
        <p:spPr>
          <a:xfrm>
            <a:off x="6890210"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2" name="Rounded Rectangle"/>
          <p:cNvSpPr/>
          <p:nvPr/>
        </p:nvSpPr>
        <p:spPr>
          <a:xfrm>
            <a:off x="7469969"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3" name="Rounded Rectangle"/>
          <p:cNvSpPr/>
          <p:nvPr/>
        </p:nvSpPr>
        <p:spPr>
          <a:xfrm>
            <a:off x="8049728"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4" name="Rounded Rectangle"/>
          <p:cNvSpPr/>
          <p:nvPr/>
        </p:nvSpPr>
        <p:spPr>
          <a:xfrm>
            <a:off x="8629488"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5" name="Rounded Rectangle"/>
          <p:cNvSpPr/>
          <p:nvPr/>
        </p:nvSpPr>
        <p:spPr>
          <a:xfrm>
            <a:off x="9209247"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6" name="Output word embedding"/>
          <p:cNvSpPr txBox="1"/>
          <p:nvPr/>
        </p:nvSpPr>
        <p:spPr>
          <a:xfrm>
            <a:off x="5064218" y="2503236"/>
            <a:ext cx="3961558" cy="1683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pPr>
            <a:r>
              <a:t>Output word embedding </a:t>
            </a:r>
            <a14:m>
              <m:oMath>
                <m:r>
                  <m:rPr>
                    <m:sty m:val="bi"/>
                  </m:rPr>
                  <a:rPr xmlns:a="http://schemas.openxmlformats.org/drawingml/2006/main" sz="5750" i="1">
                    <a:solidFill>
                      <a:srgbClr val="000000"/>
                    </a:solidFill>
                    <a:latin typeface="Cambria Math" panose="02040503050406030204" pitchFamily="18" charset="0"/>
                  </a:rPr>
                  <m:t>E</m:t>
                </m:r>
              </m:oMath>
            </a14:m>
          </a:p>
        </p:txBody>
      </p:sp>
      <p:sp>
        <p:nvSpPr>
          <p:cNvPr id="1467" name="The steering scale"/>
          <p:cNvSpPr txBox="1"/>
          <p:nvPr/>
        </p:nvSpPr>
        <p:spPr>
          <a:xfrm>
            <a:off x="10521676" y="7166916"/>
            <a:ext cx="4525416" cy="1532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The steering scale</a:t>
            </a:r>
          </a:p>
        </p:txBody>
      </p:sp>
      <p:sp>
        <p:nvSpPr>
          <p:cNvPr id="1468" name="Line"/>
          <p:cNvSpPr/>
          <p:nvPr/>
        </p:nvSpPr>
        <p:spPr>
          <a:xfrm>
            <a:off x="11846006" y="4184264"/>
            <a:ext cx="1" cy="3199355"/>
          </a:xfrm>
          <a:prstGeom prst="line">
            <a:avLst/>
          </a:prstGeom>
          <a:ln w="50800">
            <a:solidFill>
              <a:srgbClr val="000000"/>
            </a:solidFill>
            <a:custDash>
              <a:ds d="200000" sp="200000"/>
            </a:custDash>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69" name="Line"/>
          <p:cNvSpPr/>
          <p:nvPr/>
        </p:nvSpPr>
        <p:spPr>
          <a:xfrm rot="1483473">
            <a:off x="12843236" y="5079246"/>
            <a:ext cx="6578491" cy="1159691"/>
          </a:xfrm>
          <a:custGeom>
            <a:avLst/>
            <a:gdLst/>
            <a:ahLst/>
            <a:cxnLst>
              <a:cxn ang="0">
                <a:pos x="wd2" y="hd2"/>
              </a:cxn>
              <a:cxn ang="5400000">
                <a:pos x="wd2" y="hd2"/>
              </a:cxn>
              <a:cxn ang="10800000">
                <a:pos x="wd2" y="hd2"/>
              </a:cxn>
              <a:cxn ang="16200000">
                <a:pos x="wd2" y="hd2"/>
              </a:cxn>
            </a:cxnLst>
            <a:rect l="0" t="0" r="r" b="b"/>
            <a:pathLst>
              <a:path w="21600" h="14793" fill="norm" stroke="1" extrusionOk="0">
                <a:moveTo>
                  <a:pt x="0" y="5618"/>
                </a:moveTo>
                <a:cubicBezTo>
                  <a:pt x="666" y="9566"/>
                  <a:pt x="1670" y="12472"/>
                  <a:pt x="2835" y="13822"/>
                </a:cubicBezTo>
                <a:cubicBezTo>
                  <a:pt x="7776" y="19551"/>
                  <a:pt x="11887" y="-2049"/>
                  <a:pt x="16852" y="159"/>
                </a:cubicBezTo>
                <a:cubicBezTo>
                  <a:pt x="18916" y="1077"/>
                  <a:pt x="20711" y="6072"/>
                  <a:pt x="21600" y="13368"/>
                </a:cubicBezTo>
              </a:path>
            </a:pathLst>
          </a:custGeom>
          <a:ln w="50800">
            <a:solidFill>
              <a:srgbClr val="000000"/>
            </a:solidFill>
            <a:custDash>
              <a:ds d="200000" sp="200000"/>
            </a:custDash>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70" name="the steering matrix"/>
          <p:cNvSpPr txBox="1"/>
          <p:nvPr/>
        </p:nvSpPr>
        <p:spPr>
          <a:xfrm>
            <a:off x="15678432" y="7528866"/>
            <a:ext cx="5969045"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the steering matrix</a:t>
            </a:r>
          </a:p>
        </p:txBody>
      </p:sp>
      <p:sp>
        <p:nvSpPr>
          <p:cNvPr id="1471" name="Steering Wheel"/>
          <p:cNvSpPr/>
          <p:nvPr/>
        </p:nvSpPr>
        <p:spPr>
          <a:xfrm rot="1676907">
            <a:off x="6368537" y="4426152"/>
            <a:ext cx="1410810" cy="1410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7" y="0"/>
                  <a:pt x="10800" y="0"/>
                </a:cubicBezTo>
                <a:close/>
                <a:moveTo>
                  <a:pt x="10800" y="2258"/>
                </a:moveTo>
                <a:cubicBezTo>
                  <a:pt x="15071" y="2258"/>
                  <a:pt x="18620" y="5410"/>
                  <a:pt x="19246" y="9509"/>
                </a:cubicBezTo>
                <a:cubicBezTo>
                  <a:pt x="18366" y="9552"/>
                  <a:pt x="15963" y="9547"/>
                  <a:pt x="13922" y="8380"/>
                </a:cubicBezTo>
                <a:cubicBezTo>
                  <a:pt x="13922" y="8380"/>
                  <a:pt x="12307" y="7496"/>
                  <a:pt x="10800" y="7474"/>
                </a:cubicBezTo>
                <a:cubicBezTo>
                  <a:pt x="9293" y="7496"/>
                  <a:pt x="7678" y="8380"/>
                  <a:pt x="7678" y="8380"/>
                </a:cubicBezTo>
                <a:cubicBezTo>
                  <a:pt x="5642" y="9552"/>
                  <a:pt x="3234" y="9558"/>
                  <a:pt x="2354" y="9509"/>
                </a:cubicBezTo>
                <a:cubicBezTo>
                  <a:pt x="2980" y="5410"/>
                  <a:pt x="6529" y="2258"/>
                  <a:pt x="10800" y="2258"/>
                </a:cubicBezTo>
                <a:close/>
                <a:moveTo>
                  <a:pt x="10800" y="8878"/>
                </a:moveTo>
                <a:cubicBezTo>
                  <a:pt x="11718" y="8878"/>
                  <a:pt x="12457" y="9622"/>
                  <a:pt x="12457" y="10535"/>
                </a:cubicBezTo>
                <a:cubicBezTo>
                  <a:pt x="12457" y="11448"/>
                  <a:pt x="11718" y="12194"/>
                  <a:pt x="10800" y="12194"/>
                </a:cubicBezTo>
                <a:cubicBezTo>
                  <a:pt x="9882" y="12194"/>
                  <a:pt x="9143" y="11448"/>
                  <a:pt x="9143" y="10535"/>
                </a:cubicBezTo>
                <a:cubicBezTo>
                  <a:pt x="9143" y="9617"/>
                  <a:pt x="9887" y="8878"/>
                  <a:pt x="10800" y="8878"/>
                </a:cubicBezTo>
                <a:close/>
                <a:moveTo>
                  <a:pt x="2435" y="12523"/>
                </a:moveTo>
                <a:lnTo>
                  <a:pt x="6205" y="12523"/>
                </a:lnTo>
                <a:cubicBezTo>
                  <a:pt x="6205" y="12523"/>
                  <a:pt x="9271" y="12583"/>
                  <a:pt x="9271" y="15299"/>
                </a:cubicBezTo>
                <a:lnTo>
                  <a:pt x="9271" y="19202"/>
                </a:lnTo>
                <a:cubicBezTo>
                  <a:pt x="5848" y="18581"/>
                  <a:pt x="3132" y="15920"/>
                  <a:pt x="2435" y="12523"/>
                </a:cubicBezTo>
                <a:close/>
                <a:moveTo>
                  <a:pt x="15395" y="12523"/>
                </a:moveTo>
                <a:lnTo>
                  <a:pt x="19165" y="12523"/>
                </a:lnTo>
                <a:cubicBezTo>
                  <a:pt x="18468" y="15914"/>
                  <a:pt x="15752" y="18581"/>
                  <a:pt x="12329" y="19202"/>
                </a:cubicBezTo>
                <a:lnTo>
                  <a:pt x="12329" y="15299"/>
                </a:lnTo>
                <a:cubicBezTo>
                  <a:pt x="12329" y="12583"/>
                  <a:pt x="15395" y="12523"/>
                  <a:pt x="15395" y="12523"/>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2" name="Line"/>
          <p:cNvSpPr/>
          <p:nvPr/>
        </p:nvSpPr>
        <p:spPr>
          <a:xfrm rot="2589926">
            <a:off x="6889122" y="4438792"/>
            <a:ext cx="1425497" cy="555295"/>
          </a:xfrm>
          <a:custGeom>
            <a:avLst/>
            <a:gdLst/>
            <a:ahLst/>
            <a:cxnLst>
              <a:cxn ang="0">
                <a:pos x="wd2" y="hd2"/>
              </a:cxn>
              <a:cxn ang="5400000">
                <a:pos x="wd2" y="hd2"/>
              </a:cxn>
              <a:cxn ang="10800000">
                <a:pos x="wd2" y="hd2"/>
              </a:cxn>
              <a:cxn ang="16200000">
                <a:pos x="wd2" y="hd2"/>
              </a:cxn>
            </a:cxnLst>
            <a:rect l="0" t="0" r="r" b="b"/>
            <a:pathLst>
              <a:path w="21600" h="20958" fill="norm" stroke="1" extrusionOk="0">
                <a:moveTo>
                  <a:pt x="0" y="11354"/>
                </a:moveTo>
                <a:cubicBezTo>
                  <a:pt x="2573" y="3560"/>
                  <a:pt x="6503" y="-642"/>
                  <a:pt x="10543" y="80"/>
                </a:cubicBezTo>
                <a:cubicBezTo>
                  <a:pt x="15562" y="977"/>
                  <a:pt x="19897" y="9162"/>
                  <a:pt x="21600" y="20958"/>
                </a:cubicBezTo>
              </a:path>
            </a:pathLst>
          </a:custGeom>
          <a:ln w="88900">
            <a:solidFill>
              <a:srgbClr val="5E5E5E"/>
            </a:solidFill>
            <a:miter lim="400000"/>
            <a:tailEnd type="stealth"/>
          </a:ln>
        </p:spPr>
        <p:txBody>
          <a:bodyPr lIns="50800" tIns="50800" rIns="50800" bIns="50800" anchor="ctr"/>
          <a:lstStyle/>
          <a:p>
            <a:pPr>
              <a:lnSpc>
                <a:spcPct val="100000"/>
              </a:lnSpc>
              <a:spcBef>
                <a:spcPts val="0"/>
              </a:spcBef>
              <a:defRPr sz="1800">
                <a:solidFill>
                  <a:srgbClr val="5E5E5E"/>
                </a:solidFill>
              </a:defRPr>
            </a:pPr>
          </a:p>
        </p:txBody>
      </p:sp>
      <p:sp>
        <p:nvSpPr>
          <p:cNvPr id="1473" name="Steering Wheel"/>
          <p:cNvSpPr/>
          <p:nvPr/>
        </p:nvSpPr>
        <p:spPr>
          <a:xfrm rot="1676907">
            <a:off x="17707086" y="8749675"/>
            <a:ext cx="1410810" cy="1410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7" y="0"/>
                  <a:pt x="10800" y="0"/>
                </a:cubicBezTo>
                <a:close/>
                <a:moveTo>
                  <a:pt x="10800" y="2258"/>
                </a:moveTo>
                <a:cubicBezTo>
                  <a:pt x="15071" y="2258"/>
                  <a:pt x="18620" y="5410"/>
                  <a:pt x="19246" y="9509"/>
                </a:cubicBezTo>
                <a:cubicBezTo>
                  <a:pt x="18366" y="9552"/>
                  <a:pt x="15963" y="9547"/>
                  <a:pt x="13922" y="8380"/>
                </a:cubicBezTo>
                <a:cubicBezTo>
                  <a:pt x="13922" y="8380"/>
                  <a:pt x="12307" y="7496"/>
                  <a:pt x="10800" y="7474"/>
                </a:cubicBezTo>
                <a:cubicBezTo>
                  <a:pt x="9293" y="7496"/>
                  <a:pt x="7678" y="8380"/>
                  <a:pt x="7678" y="8380"/>
                </a:cubicBezTo>
                <a:cubicBezTo>
                  <a:pt x="5642" y="9552"/>
                  <a:pt x="3234" y="9558"/>
                  <a:pt x="2354" y="9509"/>
                </a:cubicBezTo>
                <a:cubicBezTo>
                  <a:pt x="2980" y="5410"/>
                  <a:pt x="6529" y="2258"/>
                  <a:pt x="10800" y="2258"/>
                </a:cubicBezTo>
                <a:close/>
                <a:moveTo>
                  <a:pt x="10800" y="8878"/>
                </a:moveTo>
                <a:cubicBezTo>
                  <a:pt x="11718" y="8878"/>
                  <a:pt x="12457" y="9622"/>
                  <a:pt x="12457" y="10535"/>
                </a:cubicBezTo>
                <a:cubicBezTo>
                  <a:pt x="12457" y="11448"/>
                  <a:pt x="11718" y="12194"/>
                  <a:pt x="10800" y="12194"/>
                </a:cubicBezTo>
                <a:cubicBezTo>
                  <a:pt x="9882" y="12194"/>
                  <a:pt x="9143" y="11448"/>
                  <a:pt x="9143" y="10535"/>
                </a:cubicBezTo>
                <a:cubicBezTo>
                  <a:pt x="9143" y="9617"/>
                  <a:pt x="9887" y="8878"/>
                  <a:pt x="10800" y="8878"/>
                </a:cubicBezTo>
                <a:close/>
                <a:moveTo>
                  <a:pt x="2435" y="12523"/>
                </a:moveTo>
                <a:lnTo>
                  <a:pt x="6205" y="12523"/>
                </a:lnTo>
                <a:cubicBezTo>
                  <a:pt x="6205" y="12523"/>
                  <a:pt x="9271" y="12583"/>
                  <a:pt x="9271" y="15299"/>
                </a:cubicBezTo>
                <a:lnTo>
                  <a:pt x="9271" y="19202"/>
                </a:lnTo>
                <a:cubicBezTo>
                  <a:pt x="5848" y="18581"/>
                  <a:pt x="3132" y="15920"/>
                  <a:pt x="2435" y="12523"/>
                </a:cubicBezTo>
                <a:close/>
                <a:moveTo>
                  <a:pt x="15395" y="12523"/>
                </a:moveTo>
                <a:lnTo>
                  <a:pt x="19165" y="12523"/>
                </a:lnTo>
                <a:cubicBezTo>
                  <a:pt x="18468" y="15914"/>
                  <a:pt x="15752" y="18581"/>
                  <a:pt x="12329" y="19202"/>
                </a:cubicBezTo>
                <a:lnTo>
                  <a:pt x="12329" y="15299"/>
                </a:lnTo>
                <a:cubicBezTo>
                  <a:pt x="12329" y="12583"/>
                  <a:pt x="15395" y="12523"/>
                  <a:pt x="15395" y="12523"/>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4" name="Line"/>
          <p:cNvSpPr/>
          <p:nvPr/>
        </p:nvSpPr>
        <p:spPr>
          <a:xfrm rot="2589926">
            <a:off x="12122632" y="9084564"/>
            <a:ext cx="1425497" cy="555295"/>
          </a:xfrm>
          <a:custGeom>
            <a:avLst/>
            <a:gdLst/>
            <a:ahLst/>
            <a:cxnLst>
              <a:cxn ang="0">
                <a:pos x="wd2" y="hd2"/>
              </a:cxn>
              <a:cxn ang="5400000">
                <a:pos x="wd2" y="hd2"/>
              </a:cxn>
              <a:cxn ang="10800000">
                <a:pos x="wd2" y="hd2"/>
              </a:cxn>
              <a:cxn ang="16200000">
                <a:pos x="wd2" y="hd2"/>
              </a:cxn>
            </a:cxnLst>
            <a:rect l="0" t="0" r="r" b="b"/>
            <a:pathLst>
              <a:path w="21600" h="20958" fill="norm" stroke="1" extrusionOk="0">
                <a:moveTo>
                  <a:pt x="0" y="11354"/>
                </a:moveTo>
                <a:cubicBezTo>
                  <a:pt x="2573" y="3560"/>
                  <a:pt x="6503" y="-642"/>
                  <a:pt x="10543" y="80"/>
                </a:cubicBezTo>
                <a:cubicBezTo>
                  <a:pt x="15562" y="977"/>
                  <a:pt x="19897" y="9162"/>
                  <a:pt x="21600" y="20958"/>
                </a:cubicBezTo>
              </a:path>
            </a:pathLst>
          </a:custGeom>
          <a:ln w="114300">
            <a:solidFill>
              <a:srgbClr val="5E5E5E"/>
            </a:solidFill>
            <a:miter lim="400000"/>
            <a:tailEnd type="stealth"/>
          </a:ln>
        </p:spPr>
        <p:txBody>
          <a:bodyPr lIns="50800" tIns="50800" rIns="50800" bIns="50800" anchor="ctr"/>
          <a:lstStyle/>
          <a:p>
            <a:pPr>
              <a:lnSpc>
                <a:spcPct val="100000"/>
              </a:lnSpc>
              <a:spcBef>
                <a:spcPts val="0"/>
              </a:spcBef>
              <a:defRPr sz="1800">
                <a:solidFill>
                  <a:srgbClr val="5E5E5E"/>
                </a:solidFill>
              </a:defRPr>
            </a:pPr>
          </a:p>
        </p:txBody>
      </p:sp>
      <p:sp>
        <p:nvSpPr>
          <p:cNvPr id="1475" name="“       ”"/>
          <p:cNvSpPr txBox="1"/>
          <p:nvPr/>
        </p:nvSpPr>
        <p:spPr>
          <a:xfrm>
            <a:off x="11535904" y="8924559"/>
            <a:ext cx="3103418" cy="11681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sz="7200"/>
            </a:lvl1pPr>
          </a:lstStyle>
          <a:p>
            <a:pPr/>
            <a:r>
              <a:t>“       ”</a:t>
            </a:r>
          </a:p>
        </p:txBody>
      </p:sp>
      <p:sp>
        <p:nvSpPr>
          <p:cNvPr id="1476" name="“       ”"/>
          <p:cNvSpPr txBox="1"/>
          <p:nvPr/>
        </p:nvSpPr>
        <p:spPr>
          <a:xfrm>
            <a:off x="16967937" y="8870980"/>
            <a:ext cx="3103419" cy="11681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sz="7200"/>
            </a:lvl1pPr>
          </a:lstStyle>
          <a:p>
            <a:pPr/>
            <a:r>
              <a:t>“       ”</a:t>
            </a:r>
          </a:p>
        </p:txBody>
      </p:sp>
      <p:sp>
        <p:nvSpPr>
          <p:cNvPr id="1477" name="for each word:"/>
          <p:cNvSpPr txBox="1"/>
          <p:nvPr/>
        </p:nvSpPr>
        <p:spPr>
          <a:xfrm>
            <a:off x="15577394" y="2681485"/>
            <a:ext cx="4525417" cy="17303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pPr>
            <a:r>
              <a:t>for each word:</a:t>
            </a:r>
            <a14:m>
              <m:oMath>
                <m:sSubSup>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up>
                    <m:r>
                      <a:rPr xmlns:a="http://schemas.openxmlformats.org/drawingml/2006/main" sz="5750" i="1">
                        <a:solidFill>
                          <a:srgbClr val="000000"/>
                        </a:solidFill>
                        <a:latin typeface="Cambria Math" panose="02040503050406030204" pitchFamily="18" charset="0"/>
                      </a:rPr>
                      <m:t>′</m:t>
                    </m:r>
                  </m:sup>
                </m:sSubSup>
                <m:r>
                  <a:rPr xmlns:a="http://schemas.openxmlformats.org/drawingml/2006/main" sz="5750" i="1">
                    <a:solidFill>
                      <a:srgbClr val="000000"/>
                    </a:solidFill>
                    <a:latin typeface="Cambria Math" panose="02040503050406030204" pitchFamily="18" charset="0"/>
                  </a:rPr>
                  <m:t>=</m:t>
                </m:r>
                <m:sSub>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Sub>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ϵ</m:t>
                </m:r>
                <m:r>
                  <a:rPr xmlns:a="http://schemas.openxmlformats.org/drawingml/2006/main" sz="5750" i="1">
                    <a:solidFill>
                      <a:srgbClr val="000000"/>
                    </a:solidFill>
                    <a:latin typeface="Cambria Math" panose="02040503050406030204" pitchFamily="18" charset="0"/>
                  </a:rPr>
                  <m:t>W</m:t>
                </m:r>
                <m:sSub>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Sub>
              </m:oMath>
            </a14:m>
          </a:p>
        </p:txBody>
      </p:sp>
      <p:sp>
        <p:nvSpPr>
          <p:cNvPr id="1478" name="Text"/>
          <p:cNvSpPr txBox="1"/>
          <p:nvPr/>
        </p:nvSpPr>
        <p:spPr>
          <a:xfrm>
            <a:off x="5621799" y="4651828"/>
            <a:ext cx="727691"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W</m:t>
                  </m:r>
                </m:oMath>
              </m:oMathPara>
            </a14:m>
          </a:p>
        </p:txBody>
      </p:sp>
      <p:sp>
        <p:nvSpPr>
          <p:cNvPr id="1479" name="Text"/>
          <p:cNvSpPr txBox="1"/>
          <p:nvPr/>
        </p:nvSpPr>
        <p:spPr>
          <a:xfrm>
            <a:off x="12863569" y="10295375"/>
            <a:ext cx="441246"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ϵ</m:t>
                  </m:r>
                </m:oMath>
              </m:oMathPara>
            </a14:m>
          </a:p>
        </p:txBody>
      </p:sp>
      <p:sp>
        <p:nvSpPr>
          <p:cNvPr id="1480" name="Text"/>
          <p:cNvSpPr txBox="1"/>
          <p:nvPr/>
        </p:nvSpPr>
        <p:spPr>
          <a:xfrm>
            <a:off x="18062567" y="10295375"/>
            <a:ext cx="727691"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W</m:t>
                  </m:r>
                </m:oMath>
              </m:oMathPara>
            </a14:m>
          </a:p>
        </p:txBody>
      </p:sp>
      <p:sp>
        <p:nvSpPr>
          <p:cNvPr id="148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3" name="Training &amp; Inference"/>
          <p:cNvSpPr txBox="1"/>
          <p:nvPr>
            <p:ph type="title"/>
          </p:nvPr>
        </p:nvSpPr>
        <p:spPr>
          <a:prstGeom prst="rect">
            <a:avLst/>
          </a:prstGeom>
        </p:spPr>
        <p:txBody>
          <a:bodyPr/>
          <a:lstStyle/>
          <a:p>
            <a:pPr/>
            <a:r>
              <a:t>Training &amp; Inference</a:t>
            </a:r>
          </a:p>
        </p:txBody>
      </p:sp>
      <p:pic>
        <p:nvPicPr>
          <p:cNvPr id="1484" name="overview_fig.pdf" descr="overview_fig.pdf"/>
          <p:cNvPicPr>
            <a:picLocks noChangeAspect="1"/>
          </p:cNvPicPr>
          <p:nvPr/>
        </p:nvPicPr>
        <p:blipFill>
          <a:blip r:embed="rId2">
            <a:extLst/>
          </a:blip>
          <a:stretch>
            <a:fillRect/>
          </a:stretch>
        </p:blipFill>
        <p:spPr>
          <a:xfrm>
            <a:off x="1367908" y="3145472"/>
            <a:ext cx="21383316" cy="8575601"/>
          </a:xfrm>
          <a:prstGeom prst="rect">
            <a:avLst/>
          </a:prstGeom>
          <a:ln w="12700">
            <a:miter lim="400000"/>
          </a:ln>
        </p:spPr>
      </p:pic>
      <p:sp>
        <p:nvSpPr>
          <p:cNvPr id="1485"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86"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Continuous Steering"/>
          <p:cNvSpPr txBox="1"/>
          <p:nvPr>
            <p:ph type="title"/>
          </p:nvPr>
        </p:nvSpPr>
        <p:spPr>
          <a:prstGeom prst="rect">
            <a:avLst/>
          </a:prstGeom>
        </p:spPr>
        <p:txBody>
          <a:bodyPr/>
          <a:lstStyle/>
          <a:p>
            <a:pPr/>
            <a:r>
              <a:t>Continuous Steering</a:t>
            </a:r>
          </a:p>
        </p:txBody>
      </p:sp>
      <p:pic>
        <p:nvPicPr>
          <p:cNvPr id="1489" name="linear.jpg" descr="linear.jpg"/>
          <p:cNvPicPr>
            <a:picLocks noChangeAspect="1"/>
          </p:cNvPicPr>
          <p:nvPr/>
        </p:nvPicPr>
        <p:blipFill>
          <a:blip r:embed="rId2">
            <a:extLst/>
          </a:blip>
          <a:stretch>
            <a:fillRect/>
          </a:stretch>
        </p:blipFill>
        <p:spPr>
          <a:xfrm>
            <a:off x="6789816" y="2203134"/>
            <a:ext cx="11875930" cy="11272068"/>
          </a:xfrm>
          <a:prstGeom prst="rect">
            <a:avLst/>
          </a:prstGeom>
          <a:ln w="12700">
            <a:miter lim="400000"/>
          </a:ln>
        </p:spPr>
      </p:pic>
      <p:sp>
        <p:nvSpPr>
          <p:cNvPr id="1490" name="Sentiment"/>
          <p:cNvSpPr txBox="1"/>
          <p:nvPr/>
        </p:nvSpPr>
        <p:spPr>
          <a:xfrm rot="1012762">
            <a:off x="8919134" y="12484486"/>
            <a:ext cx="3461782"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Sentiment</a:t>
            </a:r>
          </a:p>
        </p:txBody>
      </p:sp>
      <p:sp>
        <p:nvSpPr>
          <p:cNvPr id="1491" name="Rectangle"/>
          <p:cNvSpPr/>
          <p:nvPr/>
        </p:nvSpPr>
        <p:spPr>
          <a:xfrm>
            <a:off x="18271501" y="5786437"/>
            <a:ext cx="616590" cy="178593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2" name="Proportion"/>
          <p:cNvSpPr txBox="1"/>
          <p:nvPr/>
        </p:nvSpPr>
        <p:spPr>
          <a:xfrm rot="21559301">
            <a:off x="4982219" y="3490119"/>
            <a:ext cx="3419038"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Proportion</a:t>
            </a:r>
          </a:p>
        </p:txBody>
      </p:sp>
      <p:sp>
        <p:nvSpPr>
          <p:cNvPr id="1493" name="Line"/>
          <p:cNvSpPr/>
          <p:nvPr/>
        </p:nvSpPr>
        <p:spPr>
          <a:xfrm>
            <a:off x="7125617" y="10909041"/>
            <a:ext cx="8650712" cy="2491662"/>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94" name="Line"/>
          <p:cNvSpPr/>
          <p:nvPr/>
        </p:nvSpPr>
        <p:spPr>
          <a:xfrm flipH="1" flipV="1">
            <a:off x="6835077" y="4453562"/>
            <a:ext cx="290540" cy="6455480"/>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95" name="Steer value"/>
          <p:cNvSpPr txBox="1"/>
          <p:nvPr/>
        </p:nvSpPr>
        <p:spPr>
          <a:xfrm rot="18377675">
            <a:off x="15247633" y="10430051"/>
            <a:ext cx="3461782" cy="171594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defRPr b="1"/>
            </a:pPr>
            <a:r>
              <a:t>Steer value </a:t>
            </a:r>
            <a14:m>
              <m:oMath>
                <m:r>
                  <a:rPr xmlns:a="http://schemas.openxmlformats.org/drawingml/2006/main" sz="5750" i="1">
                    <a:solidFill>
                      <a:srgbClr val="000000"/>
                    </a:solidFill>
                    <a:latin typeface="Cambria Math" panose="02040503050406030204" pitchFamily="18" charset="0"/>
                  </a:rPr>
                  <m:t>ϵ</m:t>
                </m:r>
              </m:oMath>
            </a14:m>
          </a:p>
        </p:txBody>
      </p:sp>
      <p:sp>
        <p:nvSpPr>
          <p:cNvPr id="1496" name="Line"/>
          <p:cNvSpPr/>
          <p:nvPr/>
        </p:nvSpPr>
        <p:spPr>
          <a:xfrm flipV="1">
            <a:off x="15951684" y="9790274"/>
            <a:ext cx="2217165" cy="2995500"/>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97" name="Shape"/>
          <p:cNvSpPr/>
          <p:nvPr/>
        </p:nvSpPr>
        <p:spPr>
          <a:xfrm>
            <a:off x="8532448" y="4286162"/>
            <a:ext cx="7283176" cy="693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5374"/>
                </a:lnTo>
                <a:lnTo>
                  <a:pt x="21349" y="21600"/>
                </a:lnTo>
                <a:lnTo>
                  <a:pt x="677" y="15789"/>
                </a:lnTo>
                <a:lnTo>
                  <a:pt x="0" y="0"/>
                </a:lnTo>
                <a:close/>
              </a:path>
            </a:pathLst>
          </a:custGeom>
          <a:gradFill>
            <a:gsLst>
              <a:gs pos="0">
                <a:schemeClr val="accent1">
                  <a:alpha val="32991"/>
                </a:schemeClr>
              </a:gs>
              <a:gs pos="100000">
                <a:schemeClr val="accent5">
                  <a:alpha val="32991"/>
                </a:schemeClr>
              </a:gs>
            </a:gsLst>
          </a:gra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8" name="Sentiment Distribution Space"/>
          <p:cNvSpPr txBox="1"/>
          <p:nvPr/>
        </p:nvSpPr>
        <p:spPr>
          <a:xfrm>
            <a:off x="8954640" y="5022894"/>
            <a:ext cx="3841727" cy="22937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a:solidFill>
                  <a:srgbClr val="FFFFFF"/>
                </a:solidFill>
              </a:defRPr>
            </a:lvl1pPr>
          </a:lstStyle>
          <a:p>
            <a:pPr/>
            <a:r>
              <a:t>Sentiment Distribution Space</a:t>
            </a:r>
          </a:p>
        </p:txBody>
      </p:sp>
      <p:sp>
        <p:nvSpPr>
          <p:cNvPr id="1499" name="Equation"/>
          <p:cNvSpPr txBox="1"/>
          <p:nvPr/>
        </p:nvSpPr>
        <p:spPr>
          <a:xfrm>
            <a:off x="10273786" y="8109059"/>
            <a:ext cx="4237489" cy="66766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FEFFFE"/>
                      </a:solidFill>
                      <a:latin typeface="Cambria Math" panose="02040503050406030204" pitchFamily="18" charset="0"/>
                    </a:rPr>
                    <m:t>s</m:t>
                  </m:r>
                  <m:r>
                    <a:rPr xmlns:a="http://schemas.openxmlformats.org/drawingml/2006/main" sz="5600" i="1">
                      <a:solidFill>
                        <a:srgbClr val="FEFFFE"/>
                      </a:solidFill>
                      <a:latin typeface="Cambria Math" panose="02040503050406030204" pitchFamily="18" charset="0"/>
                    </a:rPr>
                    <m:t>e</m:t>
                  </m:r>
                  <m:r>
                    <a:rPr xmlns:a="http://schemas.openxmlformats.org/drawingml/2006/main" sz="5600" i="1">
                      <a:solidFill>
                        <a:srgbClr val="FEFFFE"/>
                      </a:solidFill>
                      <a:latin typeface="Cambria Math" panose="02040503050406030204" pitchFamily="18" charset="0"/>
                    </a:rPr>
                    <m:t>n</m:t>
                  </m:r>
                  <m:r>
                    <a:rPr xmlns:a="http://schemas.openxmlformats.org/drawingml/2006/main" sz="5600" i="1">
                      <a:solidFill>
                        <a:srgbClr val="FEFFFE"/>
                      </a:solidFill>
                      <a:latin typeface="Cambria Math" panose="02040503050406030204" pitchFamily="18" charset="0"/>
                    </a:rPr>
                    <m:t>t</m:t>
                  </m:r>
                  <m:r>
                    <a:rPr xmlns:a="http://schemas.openxmlformats.org/drawingml/2006/main" sz="5600" i="1">
                      <a:solidFill>
                        <a:srgbClr val="FEFFFE"/>
                      </a:solidFill>
                      <a:latin typeface="Cambria Math" panose="02040503050406030204" pitchFamily="18" charset="0"/>
                    </a:rPr>
                    <m:t>i</m:t>
                  </m:r>
                  <m:r>
                    <a:rPr xmlns:a="http://schemas.openxmlformats.org/drawingml/2006/main" sz="5600" i="1">
                      <a:solidFill>
                        <a:srgbClr val="FEFFFE"/>
                      </a:solidFill>
                      <a:latin typeface="Cambria Math" panose="02040503050406030204" pitchFamily="18" charset="0"/>
                    </a:rPr>
                    <m:t>m</m:t>
                  </m:r>
                  <m:r>
                    <a:rPr xmlns:a="http://schemas.openxmlformats.org/drawingml/2006/main" sz="5600" i="1">
                      <a:solidFill>
                        <a:srgbClr val="FEFFFE"/>
                      </a:solidFill>
                      <a:latin typeface="Cambria Math" panose="02040503050406030204" pitchFamily="18" charset="0"/>
                    </a:rPr>
                    <m:t>e</m:t>
                  </m:r>
                  <m:r>
                    <a:rPr xmlns:a="http://schemas.openxmlformats.org/drawingml/2006/main" sz="5600" i="1">
                      <a:solidFill>
                        <a:srgbClr val="FEFFFE"/>
                      </a:solidFill>
                      <a:latin typeface="Cambria Math" panose="02040503050406030204" pitchFamily="18" charset="0"/>
                    </a:rPr>
                    <m:t>n</m:t>
                  </m:r>
                  <m:r>
                    <a:rPr xmlns:a="http://schemas.openxmlformats.org/drawingml/2006/main" sz="5600" i="1">
                      <a:solidFill>
                        <a:srgbClr val="FEFFFE"/>
                      </a:solidFill>
                      <a:latin typeface="Cambria Math" panose="02040503050406030204" pitchFamily="18" charset="0"/>
                    </a:rPr>
                    <m:t>t</m:t>
                  </m:r>
                  <m:r>
                    <a:rPr xmlns:a="http://schemas.openxmlformats.org/drawingml/2006/main" sz="5600" i="1">
                      <a:solidFill>
                        <a:srgbClr val="FEFFFE"/>
                      </a:solidFill>
                      <a:latin typeface="Cambria Math" panose="02040503050406030204" pitchFamily="18" charset="0"/>
                    </a:rPr>
                    <m:t>(</m:t>
                  </m:r>
                  <m:sSub>
                    <m:e>
                      <m:r>
                        <a:rPr xmlns:a="http://schemas.openxmlformats.org/drawingml/2006/main" sz="5600" i="1">
                          <a:solidFill>
                            <a:srgbClr val="FEFFFE"/>
                          </a:solidFill>
                          <a:latin typeface="Cambria Math" panose="02040503050406030204" pitchFamily="18" charset="0"/>
                        </a:rPr>
                        <m:t>P</m:t>
                      </m:r>
                    </m:e>
                    <m:sub>
                      <m:r>
                        <a:rPr xmlns:a="http://schemas.openxmlformats.org/drawingml/2006/main" sz="5600" i="1">
                          <a:solidFill>
                            <a:srgbClr val="FEFFFE"/>
                          </a:solidFill>
                          <a:latin typeface="Cambria Math" panose="02040503050406030204" pitchFamily="18" charset="0"/>
                        </a:rPr>
                        <m:t>ϵ</m:t>
                      </m:r>
                      <m:r>
                        <a:rPr xmlns:a="http://schemas.openxmlformats.org/drawingml/2006/main" sz="5600" i="1">
                          <a:solidFill>
                            <a:srgbClr val="FEFFFE"/>
                          </a:solidFill>
                          <a:latin typeface="Cambria Math" panose="02040503050406030204" pitchFamily="18" charset="0"/>
                        </a:rPr>
                        <m:t>W</m:t>
                      </m:r>
                    </m:sub>
                  </m:sSub>
                  <m:r>
                    <a:rPr xmlns:a="http://schemas.openxmlformats.org/drawingml/2006/main" sz="5600" i="1">
                      <a:solidFill>
                        <a:srgbClr val="FEFFFE"/>
                      </a:solidFill>
                      <a:latin typeface="Cambria Math" panose="02040503050406030204" pitchFamily="18" charset="0"/>
                    </a:rPr>
                    <m:t>)</m:t>
                  </m:r>
                </m:oMath>
              </m:oMathPara>
            </a14:m>
            <a:endParaRPr sz="5600">
              <a:solidFill>
                <a:srgbClr val="FFFFFF"/>
              </a:solidFill>
            </a:endParaRPr>
          </a:p>
        </p:txBody>
      </p:sp>
      <p:sp>
        <p:nvSpPr>
          <p:cNvPr id="1500" name="curves: maximal likelihood beta-distribution"/>
          <p:cNvSpPr txBox="1"/>
          <p:nvPr/>
        </p:nvSpPr>
        <p:spPr>
          <a:xfrm>
            <a:off x="18752247" y="3265965"/>
            <a:ext cx="4949286" cy="2293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a:solidFill>
                  <a:srgbClr val="929292"/>
                </a:solidFill>
              </a:defRPr>
            </a:lvl1pPr>
          </a:lstStyle>
          <a:p>
            <a:pPr/>
            <a:r>
              <a:t>curves: maximal likelihood beta-distribution</a:t>
            </a:r>
          </a:p>
        </p:txBody>
      </p:sp>
      <p:sp>
        <p:nvSpPr>
          <p:cNvPr id="1501"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02"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4" name="Compositional Steering"/>
          <p:cNvSpPr txBox="1"/>
          <p:nvPr>
            <p:ph type="title"/>
          </p:nvPr>
        </p:nvSpPr>
        <p:spPr>
          <a:prstGeom prst="rect">
            <a:avLst/>
          </a:prstGeom>
        </p:spPr>
        <p:txBody>
          <a:bodyPr/>
          <a:lstStyle/>
          <a:p>
            <a:pPr/>
            <a:r>
              <a:t>Compositional Steering</a:t>
            </a:r>
          </a:p>
        </p:txBody>
      </p:sp>
      <p:sp>
        <p:nvSpPr>
          <p:cNvPr id="1505" name="LM-Steer 1:…"/>
          <p:cNvSpPr txBox="1"/>
          <p:nvPr/>
        </p:nvSpPr>
        <p:spPr>
          <a:xfrm>
            <a:off x="7338884" y="4822359"/>
            <a:ext cx="9938905" cy="4071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spcBef>
                <a:spcPts val="1800"/>
              </a:spcBef>
              <a:defRPr spc="-55" sz="5500"/>
            </a:pPr>
            <a:r>
              <a:t>LM-Steer 1: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1</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1</m:t>
                        </m:r>
                      </m:sub>
                    </m:sSub>
                  </m:sub>
                </m:sSub>
              </m:oMath>
            </a14:m>
          </a:p>
          <a:p>
            <a:pPr defTabSz="825500">
              <a:lnSpc>
                <a:spcPct val="100000"/>
              </a:lnSpc>
              <a:spcBef>
                <a:spcPts val="1800"/>
              </a:spcBef>
              <a:defRPr spc="-55" sz="5500"/>
            </a:pPr>
            <a:r>
              <a:t>LM-Steer 2: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2</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2</m:t>
                        </m:r>
                      </m:sub>
                    </m:sSub>
                  </m:sub>
                </m:sSub>
              </m:oMath>
            </a14:m>
          </a:p>
          <a:p>
            <a:pPr defTabSz="825500">
              <a:lnSpc>
                <a:spcPct val="100000"/>
              </a:lnSpc>
              <a:spcBef>
                <a:spcPts val="1800"/>
              </a:spcBef>
              <a:defRPr spc="-55" sz="5500"/>
            </a:pPr>
            <a:r>
              <a:t>Combined LM-Steer: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1</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1</m:t>
                        </m:r>
                      </m:sub>
                    </m:sSub>
                    <m:r>
                      <a:rPr xmlns:a="http://schemas.openxmlformats.org/drawingml/2006/main" sz="6600" i="1">
                        <a:solidFill>
                          <a:srgbClr val="000000"/>
                        </a:solidFill>
                        <a:latin typeface="Cambria Math" panose="02040503050406030204" pitchFamily="18" charset="0"/>
                      </a:rPr>
                      <m:t>+</m:t>
                    </m:r>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2</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2</m:t>
                        </m:r>
                      </m:sub>
                    </m:sSub>
                  </m:sub>
                </m:sSub>
              </m:oMath>
            </a14:m>
          </a:p>
        </p:txBody>
      </p:sp>
      <p:sp>
        <p:nvSpPr>
          <p:cNvPr id="150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0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9" name="Compositional Steering"/>
          <p:cNvSpPr txBox="1"/>
          <p:nvPr>
            <p:ph type="title"/>
          </p:nvPr>
        </p:nvSpPr>
        <p:spPr>
          <a:prstGeom prst="rect">
            <a:avLst/>
          </a:prstGeom>
        </p:spPr>
        <p:txBody>
          <a:bodyPr/>
          <a:lstStyle/>
          <a:p>
            <a:pPr/>
            <a:r>
              <a:t>Compositional Steering</a:t>
            </a:r>
          </a:p>
        </p:txBody>
      </p:sp>
      <p:pic>
        <p:nvPicPr>
          <p:cNvPr id="1510" name="compositional.jpg" descr="compositional.jpg"/>
          <p:cNvPicPr>
            <a:picLocks noChangeAspect="1"/>
          </p:cNvPicPr>
          <p:nvPr/>
        </p:nvPicPr>
        <p:blipFill>
          <a:blip r:embed="rId2">
            <a:extLst/>
          </a:blip>
          <a:stretch>
            <a:fillRect/>
          </a:stretch>
        </p:blipFill>
        <p:spPr>
          <a:xfrm>
            <a:off x="6223831" y="2950403"/>
            <a:ext cx="11037095" cy="10465595"/>
          </a:xfrm>
          <a:prstGeom prst="rect">
            <a:avLst/>
          </a:prstGeom>
          <a:ln w="12700">
            <a:miter lim="400000"/>
          </a:ln>
        </p:spPr>
      </p:pic>
      <p:sp>
        <p:nvSpPr>
          <p:cNvPr id="1511" name="Sentiment control"/>
          <p:cNvSpPr txBox="1"/>
          <p:nvPr/>
        </p:nvSpPr>
        <p:spPr>
          <a:xfrm rot="1012762">
            <a:off x="7593405" y="12275835"/>
            <a:ext cx="5416533"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Sentiment control</a:t>
            </a:r>
          </a:p>
        </p:txBody>
      </p:sp>
      <p:sp>
        <p:nvSpPr>
          <p:cNvPr id="1512" name="Text"/>
          <p:cNvSpPr txBox="1"/>
          <p:nvPr/>
        </p:nvSpPr>
        <p:spPr>
          <a:xfrm rot="18620402">
            <a:off x="14264067" y="11382612"/>
            <a:ext cx="5042851"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 </a:t>
            </a:r>
          </a:p>
        </p:txBody>
      </p:sp>
      <p:sp>
        <p:nvSpPr>
          <p:cNvPr id="1513" name="Line"/>
          <p:cNvSpPr/>
          <p:nvPr/>
        </p:nvSpPr>
        <p:spPr>
          <a:xfrm>
            <a:off x="7360685" y="11535164"/>
            <a:ext cx="4985242" cy="1487407"/>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514" name="Square"/>
          <p:cNvSpPr/>
          <p:nvPr/>
        </p:nvSpPr>
        <p:spPr>
          <a:xfrm>
            <a:off x="16694492" y="2440473"/>
            <a:ext cx="853695" cy="853694"/>
          </a:xfrm>
          <a:prstGeom prst="rect">
            <a:avLst/>
          </a:prstGeom>
          <a:solidFill>
            <a:schemeClr val="accent1">
              <a:lumOff val="-135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15" name="negative sentiment"/>
          <p:cNvSpPr txBox="1"/>
          <p:nvPr/>
        </p:nvSpPr>
        <p:spPr>
          <a:xfrm>
            <a:off x="17895096" y="2101154"/>
            <a:ext cx="3390482"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negative sentiment</a:t>
            </a:r>
          </a:p>
        </p:txBody>
      </p:sp>
      <p:sp>
        <p:nvSpPr>
          <p:cNvPr id="1516" name="Square"/>
          <p:cNvSpPr/>
          <p:nvPr/>
        </p:nvSpPr>
        <p:spPr>
          <a:xfrm>
            <a:off x="16706991" y="3828239"/>
            <a:ext cx="853694" cy="853694"/>
          </a:xfrm>
          <a:prstGeom prst="rect">
            <a:avLst/>
          </a:prstGeom>
          <a:solidFill>
            <a:schemeClr val="accent5">
              <a:hueOff val="-82419"/>
              <a:satOff val="-9513"/>
              <a:lumOff val="-16343"/>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17" name="positive sentiment"/>
          <p:cNvSpPr txBox="1"/>
          <p:nvPr/>
        </p:nvSpPr>
        <p:spPr>
          <a:xfrm>
            <a:off x="17907595" y="3488920"/>
            <a:ext cx="3490476"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positive sentiment</a:t>
            </a:r>
          </a:p>
        </p:txBody>
      </p:sp>
      <p:sp>
        <p:nvSpPr>
          <p:cNvPr id="1518" name="Toxicity control"/>
          <p:cNvSpPr txBox="1"/>
          <p:nvPr/>
        </p:nvSpPr>
        <p:spPr>
          <a:xfrm rot="18620402">
            <a:off x="14264067" y="11382612"/>
            <a:ext cx="5042851"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Toxicity control</a:t>
            </a:r>
          </a:p>
        </p:txBody>
      </p:sp>
      <p:sp>
        <p:nvSpPr>
          <p:cNvPr id="1519" name="Line"/>
          <p:cNvSpPr/>
          <p:nvPr/>
        </p:nvSpPr>
        <p:spPr>
          <a:xfrm flipV="1">
            <a:off x="14731003" y="10592265"/>
            <a:ext cx="2607349" cy="3172705"/>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520" name="Line"/>
          <p:cNvSpPr/>
          <p:nvPr/>
        </p:nvSpPr>
        <p:spPr>
          <a:xfrm flipH="1" flipV="1">
            <a:off x="6302350" y="3570705"/>
            <a:ext cx="216493" cy="7019981"/>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521" name="Toxicity"/>
          <p:cNvSpPr txBox="1"/>
          <p:nvPr/>
        </p:nvSpPr>
        <p:spPr>
          <a:xfrm rot="21559301">
            <a:off x="4185603" y="2863581"/>
            <a:ext cx="2901871"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Toxicity</a:t>
            </a:r>
          </a:p>
        </p:txBody>
      </p:sp>
      <p:sp>
        <p:nvSpPr>
          <p:cNvPr id="1522" name="An entanglement between steering dimensions"/>
          <p:cNvSpPr txBox="1"/>
          <p:nvPr/>
        </p:nvSpPr>
        <p:spPr>
          <a:xfrm>
            <a:off x="699591" y="7715816"/>
            <a:ext cx="4890069"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An entanglement between steering dimensions</a:t>
            </a:r>
          </a:p>
        </p:txBody>
      </p:sp>
      <p:sp>
        <p:nvSpPr>
          <p:cNvPr id="1523" name="Line"/>
          <p:cNvSpPr/>
          <p:nvPr/>
        </p:nvSpPr>
        <p:spPr>
          <a:xfrm rot="17304177">
            <a:off x="7797357" y="6318596"/>
            <a:ext cx="4550847" cy="366305"/>
          </a:xfrm>
          <a:custGeom>
            <a:avLst/>
            <a:gdLst/>
            <a:ahLst/>
            <a:cxnLst>
              <a:cxn ang="0">
                <a:pos x="wd2" y="hd2"/>
              </a:cxn>
              <a:cxn ang="5400000">
                <a:pos x="wd2" y="hd2"/>
              </a:cxn>
              <a:cxn ang="10800000">
                <a:pos x="wd2" y="hd2"/>
              </a:cxn>
              <a:cxn ang="16200000">
                <a:pos x="wd2" y="hd2"/>
              </a:cxn>
            </a:cxnLst>
            <a:rect l="0" t="0" r="r" b="b"/>
            <a:pathLst>
              <a:path w="21600" h="18463" fill="norm" stroke="1" extrusionOk="0">
                <a:moveTo>
                  <a:pt x="0" y="0"/>
                </a:moveTo>
                <a:cubicBezTo>
                  <a:pt x="2353" y="7716"/>
                  <a:pt x="4770" y="13050"/>
                  <a:pt x="7219" y="15930"/>
                </a:cubicBezTo>
                <a:cubicBezTo>
                  <a:pt x="12038" y="21600"/>
                  <a:pt x="16914" y="17730"/>
                  <a:pt x="21600" y="4515"/>
                </a:cubicBezTo>
              </a:path>
            </a:pathLst>
          </a:custGeom>
          <a:ln w="177800">
            <a:solidFill>
              <a:srgbClr val="FFFFFF">
                <a:alpha val="76931"/>
              </a:srgbClr>
            </a:solidFill>
            <a:miter lim="400000"/>
            <a:tailEnd type="triangle"/>
          </a:ln>
        </p:spPr>
        <p:txBody>
          <a:bodyPr lIns="50800" tIns="50800" rIns="50800" bIns="50800" anchor="ctr"/>
          <a:lstStyle/>
          <a:p>
            <a:pPr>
              <a:lnSpc>
                <a:spcPct val="100000"/>
              </a:lnSpc>
            </a:pPr>
          </a:p>
        </p:txBody>
      </p:sp>
      <p:sp>
        <p:nvSpPr>
          <p:cNvPr id="1524" name="Line"/>
          <p:cNvSpPr/>
          <p:nvPr/>
        </p:nvSpPr>
        <p:spPr>
          <a:xfrm rot="17304177">
            <a:off x="11394434" y="7967012"/>
            <a:ext cx="2909319" cy="543803"/>
          </a:xfrm>
          <a:custGeom>
            <a:avLst/>
            <a:gdLst/>
            <a:ahLst/>
            <a:cxnLst>
              <a:cxn ang="0">
                <a:pos x="wd2" y="hd2"/>
              </a:cxn>
              <a:cxn ang="5400000">
                <a:pos x="wd2" y="hd2"/>
              </a:cxn>
              <a:cxn ang="10800000">
                <a:pos x="wd2" y="hd2"/>
              </a:cxn>
              <a:cxn ang="16200000">
                <a:pos x="wd2" y="hd2"/>
              </a:cxn>
            </a:cxnLst>
            <a:rect l="0" t="0" r="r" b="b"/>
            <a:pathLst>
              <a:path w="21600" h="20842" fill="norm" stroke="1" extrusionOk="0">
                <a:moveTo>
                  <a:pt x="0" y="0"/>
                </a:moveTo>
                <a:cubicBezTo>
                  <a:pt x="2644" y="5901"/>
                  <a:pt x="5382" y="10590"/>
                  <a:pt x="8185" y="14014"/>
                </a:cubicBezTo>
                <a:cubicBezTo>
                  <a:pt x="12577" y="19379"/>
                  <a:pt x="17091" y="21600"/>
                  <a:pt x="21600" y="20615"/>
                </a:cubicBezTo>
              </a:path>
            </a:pathLst>
          </a:custGeom>
          <a:ln w="177800">
            <a:solidFill>
              <a:srgbClr val="FFFFFF">
                <a:alpha val="76931"/>
              </a:srgbClr>
            </a:solidFill>
            <a:miter lim="400000"/>
            <a:tailEnd type="triangle"/>
          </a:ln>
        </p:spPr>
        <p:txBody>
          <a:bodyPr lIns="50800" tIns="50800" rIns="50800" bIns="50800" anchor="ctr"/>
          <a:lstStyle/>
          <a:p>
            <a:pPr>
              <a:lnSpc>
                <a:spcPct val="100000"/>
              </a:lnSpc>
            </a:pPr>
          </a:p>
        </p:txBody>
      </p:sp>
      <p:sp>
        <p:nvSpPr>
          <p:cNvPr id="1525"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7" name="Transferring to Another LM"/>
          <p:cNvSpPr txBox="1"/>
          <p:nvPr>
            <p:ph type="title"/>
          </p:nvPr>
        </p:nvSpPr>
        <p:spPr>
          <a:prstGeom prst="rect">
            <a:avLst/>
          </a:prstGeom>
        </p:spPr>
        <p:txBody>
          <a:bodyPr/>
          <a:lstStyle/>
          <a:p>
            <a:pPr/>
            <a:r>
              <a:t>Transferring to Another LM</a:t>
            </a:r>
          </a:p>
        </p:txBody>
      </p:sp>
      <p:pic>
        <p:nvPicPr>
          <p:cNvPr id="1528" name="switch_transfer.pdf" descr="switch_transfer.pdf"/>
          <p:cNvPicPr>
            <a:picLocks noChangeAspect="1"/>
          </p:cNvPicPr>
          <p:nvPr/>
        </p:nvPicPr>
        <p:blipFill>
          <a:blip r:embed="rId2">
            <a:extLst/>
          </a:blip>
          <a:stretch>
            <a:fillRect/>
          </a:stretch>
        </p:blipFill>
        <p:spPr>
          <a:xfrm>
            <a:off x="4184143" y="2698816"/>
            <a:ext cx="16015714" cy="9008839"/>
          </a:xfrm>
          <a:prstGeom prst="rect">
            <a:avLst/>
          </a:prstGeom>
          <a:ln w="12700">
            <a:miter lim="400000"/>
          </a:ln>
        </p:spPr>
      </p:pic>
      <p:sp>
        <p:nvSpPr>
          <p:cNvPr id="1529" name="transfers about half of the detoxification capability"/>
          <p:cNvSpPr txBox="1"/>
          <p:nvPr/>
        </p:nvSpPr>
        <p:spPr>
          <a:xfrm>
            <a:off x="5701545" y="12339784"/>
            <a:ext cx="1372971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transfers about half of the detoxification capability</a:t>
            </a:r>
          </a:p>
        </p:txBody>
      </p:sp>
      <p:sp>
        <p:nvSpPr>
          <p:cNvPr id="1530"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3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Highlighting Keywords"/>
          <p:cNvSpPr txBox="1"/>
          <p:nvPr>
            <p:ph type="title"/>
          </p:nvPr>
        </p:nvSpPr>
        <p:spPr>
          <a:prstGeom prst="rect">
            <a:avLst/>
          </a:prstGeom>
        </p:spPr>
        <p:txBody>
          <a:bodyPr/>
          <a:lstStyle/>
          <a:p>
            <a:pPr/>
            <a:r>
              <a:t>Highlighting Keywords</a:t>
            </a:r>
          </a:p>
        </p:txBody>
      </p:sp>
      <p:sp>
        <p:nvSpPr>
          <p:cNvPr id="1534" name="Automatically highlighting text spans most related to a distribution.…"/>
          <p:cNvSpPr txBox="1"/>
          <p:nvPr>
            <p:ph type="body" sz="half" idx="1"/>
          </p:nvPr>
        </p:nvSpPr>
        <p:spPr>
          <a:xfrm>
            <a:off x="1333154" y="4248504"/>
            <a:ext cx="10399537" cy="8256012"/>
          </a:xfrm>
          <a:prstGeom prst="rect">
            <a:avLst/>
          </a:prstGeom>
        </p:spPr>
        <p:txBody>
          <a:bodyPr/>
          <a:lstStyle/>
          <a:p>
            <a:pPr/>
            <a:r>
              <a:t>Automatically </a:t>
            </a:r>
            <a:r>
              <a:t>highlighting text spans </a:t>
            </a:r>
            <a:r>
              <a:t>most related to a distribution.</a:t>
            </a:r>
          </a:p>
          <a:p>
            <a:pPr/>
            <a:r>
              <a:t>Example: toxic word highlighting</a:t>
            </a:r>
          </a:p>
        </p:txBody>
      </p:sp>
      <p:pic>
        <p:nvPicPr>
          <p:cNvPr id="1535" name="Image" descr="Image"/>
          <p:cNvPicPr>
            <a:picLocks noChangeAspect="1"/>
          </p:cNvPicPr>
          <p:nvPr/>
        </p:nvPicPr>
        <p:blipFill>
          <a:blip r:embed="rId2">
            <a:extLst/>
          </a:blip>
          <a:stretch>
            <a:fillRect/>
          </a:stretch>
        </p:blipFill>
        <p:spPr>
          <a:xfrm>
            <a:off x="12324434" y="4113331"/>
            <a:ext cx="9656707" cy="9150423"/>
          </a:xfrm>
          <a:prstGeom prst="rect">
            <a:avLst/>
          </a:prstGeom>
          <a:ln w="12700">
            <a:miter lim="400000"/>
          </a:ln>
        </p:spPr>
      </p:pic>
      <p:sp>
        <p:nvSpPr>
          <p:cNvPr id="153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3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9" name="A Probe on the Word Embedding Space"/>
          <p:cNvSpPr txBox="1"/>
          <p:nvPr>
            <p:ph type="title"/>
          </p:nvPr>
        </p:nvSpPr>
        <p:spPr>
          <a:prstGeom prst="rect">
            <a:avLst/>
          </a:prstGeom>
        </p:spPr>
        <p:txBody>
          <a:bodyPr/>
          <a:lstStyle/>
          <a:p>
            <a:pPr/>
            <a:r>
              <a:t>A Probe on the Word Embedding Space</a:t>
            </a:r>
          </a:p>
        </p:txBody>
      </p:sp>
      <p:pic>
        <p:nvPicPr>
          <p:cNvPr id="1540" name="pasted-movie.png" descr="pasted-movie.png"/>
          <p:cNvPicPr>
            <a:picLocks noChangeAspect="1"/>
          </p:cNvPicPr>
          <p:nvPr/>
        </p:nvPicPr>
        <p:blipFill>
          <a:blip r:embed="rId2">
            <a:extLst/>
          </a:blip>
          <a:stretch>
            <a:fillRect/>
          </a:stretch>
        </p:blipFill>
        <p:spPr>
          <a:xfrm>
            <a:off x="3048000" y="5020898"/>
            <a:ext cx="18288000" cy="5296782"/>
          </a:xfrm>
          <a:prstGeom prst="rect">
            <a:avLst/>
          </a:prstGeom>
          <a:ln w="12700">
            <a:miter lim="400000"/>
          </a:ln>
        </p:spPr>
      </p:pic>
      <p:sp>
        <p:nvSpPr>
          <p:cNvPr id="1541" name="(Some dimensions were omitted as they match non-English words)"/>
          <p:cNvSpPr txBox="1"/>
          <p:nvPr/>
        </p:nvSpPr>
        <p:spPr>
          <a:xfrm>
            <a:off x="4030265" y="11584343"/>
            <a:ext cx="16323469"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(Some dimensions were omitted as they match non-English words)</a:t>
            </a:r>
          </a:p>
        </p:txBody>
      </p:sp>
      <p:sp>
        <p:nvSpPr>
          <p:cNvPr id="1542" name="personal abuses"/>
          <p:cNvSpPr txBox="1"/>
          <p:nvPr/>
        </p:nvSpPr>
        <p:spPr>
          <a:xfrm>
            <a:off x="3135804" y="6131745"/>
            <a:ext cx="1584285" cy="9048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personal abuses</a:t>
            </a:r>
          </a:p>
        </p:txBody>
      </p:sp>
      <p:sp>
        <p:nvSpPr>
          <p:cNvPr id="1543" name="political"/>
          <p:cNvSpPr txBox="1"/>
          <p:nvPr/>
        </p:nvSpPr>
        <p:spPr>
          <a:xfrm>
            <a:off x="3215300" y="9549632"/>
            <a:ext cx="1425294" cy="498422"/>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political</a:t>
            </a:r>
          </a:p>
        </p:txBody>
      </p:sp>
      <p:sp>
        <p:nvSpPr>
          <p:cNvPr id="1544" name="curses"/>
          <p:cNvSpPr txBox="1"/>
          <p:nvPr/>
        </p:nvSpPr>
        <p:spPr>
          <a:xfrm>
            <a:off x="8118570" y="7420078"/>
            <a:ext cx="1271397" cy="4984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curses</a:t>
            </a:r>
          </a:p>
        </p:txBody>
      </p:sp>
      <p:sp>
        <p:nvSpPr>
          <p:cNvPr id="1545" name="critiques"/>
          <p:cNvSpPr txBox="1"/>
          <p:nvPr/>
        </p:nvSpPr>
        <p:spPr>
          <a:xfrm>
            <a:off x="12154789" y="8848828"/>
            <a:ext cx="1584284" cy="4984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critiques</a:t>
            </a:r>
          </a:p>
        </p:txBody>
      </p:sp>
      <p:sp>
        <p:nvSpPr>
          <p:cNvPr id="154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4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Model-Data-Task Triangular: A Roadmap"/>
          <p:cNvSpPr txBox="1"/>
          <p:nvPr>
            <p:ph type="title"/>
          </p:nvPr>
        </p:nvSpPr>
        <p:spPr>
          <a:prstGeom prst="rect">
            <a:avLst/>
          </a:prstGeom>
        </p:spPr>
        <p:txBody>
          <a:bodyPr/>
          <a:lstStyle/>
          <a:p>
            <a:pPr/>
            <a:r>
              <a:t>Model-Data-Task Triangular: A Roadmap</a:t>
            </a:r>
          </a:p>
        </p:txBody>
      </p:sp>
      <p:sp>
        <p:nvSpPr>
          <p:cNvPr id="264" name="Triangle"/>
          <p:cNvSpPr/>
          <p:nvPr/>
        </p:nvSpPr>
        <p:spPr>
          <a:xfrm>
            <a:off x="3251200" y="2236598"/>
            <a:ext cx="13254435" cy="1132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3D22"/>
              </a:gs>
              <a:gs pos="49114">
                <a:srgbClr val="D1F663"/>
              </a:gs>
              <a:gs pos="73404">
                <a:srgbClr val="687CB1"/>
              </a:gs>
              <a:gs pos="100000">
                <a:srgbClr val="0002FF"/>
              </a:gs>
            </a:gsLst>
            <a:path>
              <a:fillToRect l="109799" t="96188" r="-9799" b="3811"/>
            </a:path>
          </a:gradFill>
          <a:ln w="12700">
            <a:miter lim="400000"/>
          </a:ln>
        </p:spPr>
        <p:txBody>
          <a:bodyPr lIns="50800" tIns="50800" rIns="50800" bIns="50800" anchor="ctr"/>
          <a:lstStyle/>
          <a:p>
            <a:pPr algn="ctr" defTabSz="825500">
              <a:lnSpc>
                <a:spcPct val="100000"/>
              </a:lnSpc>
              <a:spcBef>
                <a:spcPts val="0"/>
              </a:spcBef>
              <a:defRPr sz="3200">
                <a:solidFill>
                  <a:srgbClr val="E7FC16"/>
                </a:solidFill>
                <a:latin typeface="Helvetica Neue Medium"/>
                <a:ea typeface="Helvetica Neue Medium"/>
                <a:cs typeface="Helvetica Neue Medium"/>
                <a:sym typeface="Helvetica Neue Medium"/>
              </a:defRPr>
            </a:pPr>
          </a:p>
        </p:txBody>
      </p:sp>
      <p:sp>
        <p:nvSpPr>
          <p:cNvPr id="265" name="Model"/>
          <p:cNvSpPr txBox="1"/>
          <p:nvPr/>
        </p:nvSpPr>
        <p:spPr>
          <a:xfrm>
            <a:off x="8617916" y="2288263"/>
            <a:ext cx="2521002"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4">
                    <a:hueOff val="-1247790"/>
                    <a:lumOff val="-12326"/>
                  </a:schemeClr>
                </a:solidFill>
              </a:defRPr>
            </a:lvl1pPr>
          </a:lstStyle>
          <a:p>
            <a:pPr/>
            <a:r>
              <a:t>Model</a:t>
            </a:r>
          </a:p>
        </p:txBody>
      </p:sp>
      <p:sp>
        <p:nvSpPr>
          <p:cNvPr id="266" name="Data"/>
          <p:cNvSpPr txBox="1"/>
          <p:nvPr/>
        </p:nvSpPr>
        <p:spPr>
          <a:xfrm>
            <a:off x="1019354" y="12575263"/>
            <a:ext cx="1935786"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1">
                    <a:lumOff val="-13575"/>
                  </a:schemeClr>
                </a:solidFill>
              </a:defRPr>
            </a:lvl1pPr>
          </a:lstStyle>
          <a:p>
            <a:pPr/>
            <a:r>
              <a:t>Data</a:t>
            </a:r>
          </a:p>
        </p:txBody>
      </p:sp>
      <p:sp>
        <p:nvSpPr>
          <p:cNvPr id="267" name="Task"/>
          <p:cNvSpPr txBox="1"/>
          <p:nvPr/>
        </p:nvSpPr>
        <p:spPr>
          <a:xfrm>
            <a:off x="16928695" y="12575263"/>
            <a:ext cx="1890269"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5">
                    <a:hueOff val="-82419"/>
                    <a:satOff val="-9513"/>
                    <a:lumOff val="-16343"/>
                  </a:schemeClr>
                </a:solidFill>
              </a:defRPr>
            </a:lvl1pPr>
          </a:lstStyle>
          <a:p>
            <a:pPr/>
            <a:r>
              <a:t>Task</a:t>
            </a:r>
          </a:p>
        </p:txBody>
      </p:sp>
      <p:sp>
        <p:nvSpPr>
          <p:cNvPr id="268" name="performance improvement"/>
          <p:cNvSpPr txBox="1"/>
          <p:nvPr/>
        </p:nvSpPr>
        <p:spPr>
          <a:xfrm>
            <a:off x="13530200" y="12569710"/>
            <a:ext cx="3795905"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performance improvement</a:t>
            </a:r>
          </a:p>
        </p:txBody>
      </p:sp>
      <p:sp>
        <p:nvSpPr>
          <p:cNvPr id="269" name="LM architecture design"/>
          <p:cNvSpPr txBox="1"/>
          <p:nvPr/>
        </p:nvSpPr>
        <p:spPr>
          <a:xfrm>
            <a:off x="8269946" y="3384247"/>
            <a:ext cx="3216943"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lvl1pPr>
          </a:lstStyle>
          <a:p>
            <a:pPr/>
            <a:r>
              <a:t>LM architecture design</a:t>
            </a:r>
          </a:p>
        </p:txBody>
      </p:sp>
      <p:sp>
        <p:nvSpPr>
          <p:cNvPr id="270" name="data collection"/>
          <p:cNvSpPr txBox="1"/>
          <p:nvPr/>
        </p:nvSpPr>
        <p:spPr>
          <a:xfrm>
            <a:off x="3273167" y="12406216"/>
            <a:ext cx="2407909"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lvl1pPr>
          </a:lstStyle>
          <a:p>
            <a:pPr/>
            <a:r>
              <a:t>data collection</a:t>
            </a:r>
          </a:p>
        </p:txBody>
      </p:sp>
      <p:sp>
        <p:nvSpPr>
          <p:cNvPr id="271" name="Shape"/>
          <p:cNvSpPr/>
          <p:nvPr/>
        </p:nvSpPr>
        <p:spPr>
          <a:xfrm rot="19800000">
            <a:off x="6290276" y="5969471"/>
            <a:ext cx="6586751" cy="6268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56" y="0"/>
                </a:moveTo>
                <a:lnTo>
                  <a:pt x="19644" y="3578"/>
                </a:lnTo>
                <a:cubicBezTo>
                  <a:pt x="19745" y="5757"/>
                  <a:pt x="19847" y="7936"/>
                  <a:pt x="19949" y="10115"/>
                </a:cubicBezTo>
                <a:cubicBezTo>
                  <a:pt x="20078" y="12870"/>
                  <a:pt x="20208" y="15625"/>
                  <a:pt x="20339" y="18380"/>
                </a:cubicBezTo>
                <a:lnTo>
                  <a:pt x="21600" y="17147"/>
                </a:lnTo>
                <a:lnTo>
                  <a:pt x="20767" y="21600"/>
                </a:lnTo>
                <a:lnTo>
                  <a:pt x="17537" y="18643"/>
                </a:lnTo>
                <a:lnTo>
                  <a:pt x="19158" y="18775"/>
                </a:lnTo>
                <a:cubicBezTo>
                  <a:pt x="19289" y="14322"/>
                  <a:pt x="16961" y="10186"/>
                  <a:pt x="13173" y="8137"/>
                </a:cubicBezTo>
                <a:cubicBezTo>
                  <a:pt x="9807" y="6316"/>
                  <a:pt x="5779" y="6437"/>
                  <a:pt x="2519" y="8457"/>
                </a:cubicBezTo>
                <a:lnTo>
                  <a:pt x="4166" y="9621"/>
                </a:lnTo>
                <a:lnTo>
                  <a:pt x="0" y="8589"/>
                </a:lnTo>
                <a:lnTo>
                  <a:pt x="2238" y="5234"/>
                </a:lnTo>
                <a:lnTo>
                  <a:pt x="1829" y="6932"/>
                </a:lnTo>
                <a:cubicBezTo>
                  <a:pt x="3912" y="5653"/>
                  <a:pt x="6005" y="4394"/>
                  <a:pt x="8109" y="3154"/>
                </a:cubicBezTo>
                <a:cubicBezTo>
                  <a:pt x="9917" y="2088"/>
                  <a:pt x="11733" y="1037"/>
                  <a:pt x="13556" y="0"/>
                </a:cubicBezTo>
                <a:close/>
              </a:path>
            </a:pathLst>
          </a:custGeom>
          <a:solidFill>
            <a:srgbClr val="FFFFFF">
              <a:alpha val="7953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2" name="3.1 scaling laws"/>
          <p:cNvSpPr txBox="1"/>
          <p:nvPr/>
        </p:nvSpPr>
        <p:spPr>
          <a:xfrm>
            <a:off x="7653835" y="6618080"/>
            <a:ext cx="44491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 scaling laws</a:t>
            </a:r>
          </a:p>
        </p:txBody>
      </p:sp>
      <p:sp>
        <p:nvSpPr>
          <p:cNvPr id="273" name="LM theory"/>
          <p:cNvSpPr txBox="1"/>
          <p:nvPr/>
        </p:nvSpPr>
        <p:spPr>
          <a:xfrm>
            <a:off x="8269946" y="9580615"/>
            <a:ext cx="3216943"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theory</a:t>
            </a:r>
          </a:p>
        </p:txBody>
      </p:sp>
      <p:sp>
        <p:nvSpPr>
          <p:cNvPr id="274" name="“Ethology”"/>
          <p:cNvSpPr txBox="1"/>
          <p:nvPr/>
        </p:nvSpPr>
        <p:spPr>
          <a:xfrm>
            <a:off x="11536991" y="11205188"/>
            <a:ext cx="3795905"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“Ethology”</a:t>
            </a:r>
          </a:p>
        </p:txBody>
      </p:sp>
      <p:sp>
        <p:nvSpPr>
          <p:cNvPr id="275" name="“Physiology”"/>
          <p:cNvSpPr txBox="1"/>
          <p:nvPr/>
        </p:nvSpPr>
        <p:spPr>
          <a:xfrm rot="21599846">
            <a:off x="9328893" y="4815190"/>
            <a:ext cx="4237438"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“Physiology”</a:t>
            </a:r>
          </a:p>
        </p:txBody>
      </p:sp>
      <p:sp>
        <p:nvSpPr>
          <p:cNvPr id="276" name="Line"/>
          <p:cNvSpPr/>
          <p:nvPr/>
        </p:nvSpPr>
        <p:spPr>
          <a:xfrm rot="5400000">
            <a:off x="12317149" y="4971449"/>
            <a:ext cx="2896650"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9323" y="10800"/>
                </a:lnTo>
                <a:cubicBezTo>
                  <a:pt x="9713" y="11969"/>
                  <a:pt x="10049" y="13658"/>
                  <a:pt x="10301" y="15725"/>
                </a:cubicBezTo>
                <a:cubicBezTo>
                  <a:pt x="10517" y="17490"/>
                  <a:pt x="10667" y="19490"/>
                  <a:pt x="10742" y="21600"/>
                </a:cubicBezTo>
                <a:cubicBezTo>
                  <a:pt x="10723" y="18815"/>
                  <a:pt x="10897" y="16100"/>
                  <a:pt x="11227" y="14048"/>
                </a:cubicBezTo>
                <a:cubicBezTo>
                  <a:pt x="11526" y="12184"/>
                  <a:pt x="11933" y="11002"/>
                  <a:pt x="12372"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277" name="2.1 - attention"/>
          <p:cNvSpPr txBox="1"/>
          <p:nvPr/>
        </p:nvSpPr>
        <p:spPr>
          <a:xfrm>
            <a:off x="13842195" y="3984094"/>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2.1 - attention</a:t>
            </a:r>
          </a:p>
        </p:txBody>
      </p:sp>
      <p:sp>
        <p:nvSpPr>
          <p:cNvPr id="278" name="2.2 - embedding"/>
          <p:cNvSpPr txBox="1"/>
          <p:nvPr/>
        </p:nvSpPr>
        <p:spPr>
          <a:xfrm>
            <a:off x="14075759" y="5546428"/>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2.2 - embedding</a:t>
            </a:r>
          </a:p>
        </p:txBody>
      </p:sp>
      <p:sp>
        <p:nvSpPr>
          <p:cNvPr id="279" name="The roadmap in this tutorial is far from comprehensive!"/>
          <p:cNvSpPr txBox="1"/>
          <p:nvPr/>
        </p:nvSpPr>
        <p:spPr>
          <a:xfrm>
            <a:off x="1005802" y="3330877"/>
            <a:ext cx="5958845"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roadmap in this tutorial is far from comprehensive!</a:t>
            </a:r>
          </a:p>
        </p:txBody>
      </p:sp>
      <p:sp>
        <p:nvSpPr>
          <p:cNvPr id="280" name="3.2 impossibility results"/>
          <p:cNvSpPr txBox="1"/>
          <p:nvPr/>
        </p:nvSpPr>
        <p:spPr>
          <a:xfrm>
            <a:off x="7161548" y="10655860"/>
            <a:ext cx="483632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3.2 impossibility results</a:t>
            </a:r>
          </a:p>
        </p:txBody>
      </p:sp>
      <p:sp>
        <p:nvSpPr>
          <p:cNvPr id="281" name="Oval"/>
          <p:cNvSpPr/>
          <p:nvPr/>
        </p:nvSpPr>
        <p:spPr>
          <a:xfrm>
            <a:off x="6806331" y="5636140"/>
            <a:ext cx="6144172" cy="6806635"/>
          </a:xfrm>
          <a:prstGeom prst="ellipse">
            <a:avLst/>
          </a:prstGeom>
          <a:solidFill>
            <a:srgbClr val="D5D5D5">
              <a:alpha val="55201"/>
            </a:srgbClr>
          </a:solidFill>
          <a:ln w="50800">
            <a:solidFill>
              <a:srgbClr val="000000">
                <a:alpha val="55201"/>
              </a:srgb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2" name="“Physics”"/>
          <p:cNvSpPr txBox="1"/>
          <p:nvPr/>
        </p:nvSpPr>
        <p:spPr>
          <a:xfrm>
            <a:off x="8162240" y="8461439"/>
            <a:ext cx="343235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“Physics”</a:t>
            </a:r>
          </a:p>
        </p:txBody>
      </p:sp>
      <p:sp>
        <p:nvSpPr>
          <p:cNvPr id="283" name="Line"/>
          <p:cNvSpPr/>
          <p:nvPr/>
        </p:nvSpPr>
        <p:spPr>
          <a:xfrm rot="5400000">
            <a:off x="14195873" y="10447046"/>
            <a:ext cx="2896649"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14036" y="10800"/>
                </a:lnTo>
                <a:cubicBezTo>
                  <a:pt x="14426" y="11969"/>
                  <a:pt x="14762" y="13658"/>
                  <a:pt x="15014" y="15725"/>
                </a:cubicBezTo>
                <a:cubicBezTo>
                  <a:pt x="15230" y="17490"/>
                  <a:pt x="15380" y="19490"/>
                  <a:pt x="15455" y="21600"/>
                </a:cubicBezTo>
                <a:cubicBezTo>
                  <a:pt x="15436" y="18815"/>
                  <a:pt x="15610" y="16100"/>
                  <a:pt x="15940" y="14048"/>
                </a:cubicBezTo>
                <a:cubicBezTo>
                  <a:pt x="16239" y="12184"/>
                  <a:pt x="16646" y="11002"/>
                  <a:pt x="17085"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284" name="1.1 - syntax (language structure)…"/>
          <p:cNvSpPr txBox="1"/>
          <p:nvPr/>
        </p:nvSpPr>
        <p:spPr>
          <a:xfrm>
            <a:off x="15955267" y="9072114"/>
            <a:ext cx="8344429" cy="3257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1.1 - syntax </a:t>
            </a:r>
            <a:r>
              <a:rPr i="1" sz="4000">
                <a:solidFill>
                  <a:srgbClr val="929292"/>
                </a:solidFill>
              </a:rPr>
              <a:t>(language structure)</a:t>
            </a:r>
          </a:p>
          <a:p>
            <a:pPr/>
            <a:r>
              <a:t>1.2 - knowledge </a:t>
            </a:r>
            <a:r>
              <a:rPr i="1" sz="4000">
                <a:solidFill>
                  <a:srgbClr val="929292"/>
                </a:solidFill>
              </a:rPr>
              <a:t>(LM &amp; world)</a:t>
            </a:r>
          </a:p>
          <a:p>
            <a:pPr/>
            <a:r>
              <a:t>1.3 - reasoning </a:t>
            </a:r>
            <a:r>
              <a:rPr i="1" sz="4000">
                <a:solidFill>
                  <a:srgbClr val="929292"/>
                </a:solidFill>
              </a:rPr>
              <a:t>(LM capabilities)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83"/>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28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276"/>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2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281"/>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3" fill="hold">
                                  <p:stCondLst>
                                    <p:cond delay="0"/>
                                  </p:stCondLst>
                                  <p:iterate type="el" backwards="0">
                                    <p:tmAbs val="0"/>
                                  </p:iterate>
                                  <p:childTnLst>
                                    <p:set>
                                      <p:cBhvr>
                                        <p:cTn id="48" fill="hold"/>
                                        <p:tgtEl>
                                          <p:spTgt spid="271"/>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4" fill="hold">
                                  <p:stCondLst>
                                    <p:cond delay="0"/>
                                  </p:stCondLst>
                                  <p:iterate type="el" backwards="0">
                                    <p:tmAbs val="0"/>
                                  </p:iterate>
                                  <p:childTnLst>
                                    <p:set>
                                      <p:cBhvr>
                                        <p:cTn id="51" fill="hold"/>
                                        <p:tgtEl>
                                          <p:spTgt spid="272"/>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5" fill="hold">
                                  <p:stCondLst>
                                    <p:cond delay="0"/>
                                  </p:stCondLst>
                                  <p:iterate type="el" backwards="0">
                                    <p:tmAbs val="0"/>
                                  </p:iterate>
                                  <p:childTnLst>
                                    <p:set>
                                      <p:cBhvr>
                                        <p:cTn id="54" fill="hold"/>
                                        <p:tgtEl>
                                          <p:spTgt spid="273"/>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6" fill="hold">
                                  <p:stCondLst>
                                    <p:cond delay="0"/>
                                  </p:stCondLst>
                                  <p:iterate type="el" backwards="0">
                                    <p:tmAbs val="0"/>
                                  </p:iterate>
                                  <p:childTnLst>
                                    <p:set>
                                      <p:cBhvr>
                                        <p:cTn id="57" fill="hold"/>
                                        <p:tgtEl>
                                          <p:spTgt spid="28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7" fill="hold">
                                  <p:stCondLst>
                                    <p:cond delay="0"/>
                                  </p:stCondLst>
                                  <p:iterate type="el" backwards="0">
                                    <p:tmAbs val="0"/>
                                  </p:iterate>
                                  <p:childTnLst>
                                    <p:set>
                                      <p:cBhvr>
                                        <p:cTn id="61" fill="hold"/>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3"/>
      <p:bldP build="whole" bldLvl="1" animBg="1" rev="0" advAuto="0" spid="282" grpId="6"/>
      <p:bldP build="whole" bldLvl="1" animBg="1" rev="0" advAuto="0" spid="271" grpId="13"/>
      <p:bldP build="whole" bldLvl="1" animBg="1" rev="0" advAuto="0" spid="279" grpId="17"/>
      <p:bldP build="whole" bldLvl="1" animBg="1" rev="0" advAuto="0" spid="275" grpId="5"/>
      <p:bldP build="whole" bldLvl="1" animBg="1" rev="0" advAuto="0" spid="280" grpId="16"/>
      <p:bldP build="whole" bldLvl="1" animBg="1" rev="0" advAuto="0" spid="284" grpId="8"/>
      <p:bldP build="whole" bldLvl="1" animBg="1" rev="0" advAuto="0" spid="278" grpId="11"/>
      <p:bldP build="whole" bldLvl="1" animBg="1" rev="0" advAuto="0" spid="272" grpId="14"/>
      <p:bldP build="whole" bldLvl="1" animBg="1" rev="0" advAuto="0" spid="281" grpId="12"/>
      <p:bldP build="whole" bldLvl="1" animBg="1" rev="0" advAuto="0" spid="283" grpId="7"/>
      <p:bldP build="whole" bldLvl="1" animBg="1" rev="0" advAuto="0" spid="273" grpId="15"/>
      <p:bldP build="whole" bldLvl="1" animBg="1" rev="0" advAuto="0" spid="277" grpId="10"/>
      <p:bldP build="whole" bldLvl="1" animBg="1" rev="0" advAuto="0" spid="274" grpId="4"/>
      <p:bldP build="whole" bldLvl="1" animBg="1" rev="0" advAuto="0" spid="276" grpId="9"/>
      <p:bldP build="whole" bldLvl="1" animBg="1" rev="0" advAuto="0" spid="270" grpId="2"/>
      <p:bldP build="whole" bldLvl="1" animBg="1" rev="0" advAuto="0" spid="269"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9" name="Room for Future Research"/>
          <p:cNvSpPr txBox="1"/>
          <p:nvPr>
            <p:ph type="title"/>
          </p:nvPr>
        </p:nvSpPr>
        <p:spPr>
          <a:prstGeom prst="rect">
            <a:avLst/>
          </a:prstGeom>
        </p:spPr>
        <p:txBody>
          <a:bodyPr/>
          <a:lstStyle/>
          <a:p>
            <a:pPr/>
            <a:r>
              <a:t>Room for Future Research</a:t>
            </a:r>
          </a:p>
        </p:txBody>
      </p:sp>
      <p:sp>
        <p:nvSpPr>
          <p:cNvPr id="1550" name="Evolution of contextual embeddings across layers, e.g., how ambiguity is resolved in LMs…"/>
          <p:cNvSpPr txBox="1"/>
          <p:nvPr>
            <p:ph type="body" idx="1"/>
          </p:nvPr>
        </p:nvSpPr>
        <p:spPr>
          <a:prstGeom prst="rect">
            <a:avLst/>
          </a:prstGeom>
        </p:spPr>
        <p:txBody>
          <a:bodyPr/>
          <a:lstStyle/>
          <a:p>
            <a:pPr>
              <a:lnSpc>
                <a:spcPct val="100000"/>
              </a:lnSpc>
              <a:spcBef>
                <a:spcPts val="7200"/>
              </a:spcBef>
            </a:pPr>
            <a:r>
              <a:t>Evolution of contextual embeddings across layers, e.g., how ambiguity is resolved in LMs</a:t>
            </a:r>
          </a:p>
          <a:p>
            <a:pPr>
              <a:lnSpc>
                <a:spcPct val="100000"/>
              </a:lnSpc>
              <a:spcBef>
                <a:spcPts val="7200"/>
              </a:spcBef>
            </a:pPr>
            <a:r>
              <a:t>Better frameworks for studying the role of word embeddings</a:t>
            </a:r>
          </a:p>
          <a:p>
            <a:pPr>
              <a:lnSpc>
                <a:spcPct val="100000"/>
              </a:lnSpc>
              <a:spcBef>
                <a:spcPts val="7200"/>
              </a:spcBef>
            </a:pPr>
            <a:r>
              <a:t>Other functions of word embeddings, such as semantics and sense</a:t>
            </a:r>
          </a:p>
        </p:txBody>
      </p:sp>
      <p:sp>
        <p:nvSpPr>
          <p:cNvPr id="155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Rules and Laws of LMs"/>
          <p:cNvSpPr txBox="1"/>
          <p:nvPr>
            <p:ph type="title"/>
          </p:nvPr>
        </p:nvSpPr>
        <p:spPr>
          <a:xfrm>
            <a:off x="795545" y="3903771"/>
            <a:ext cx="21971004" cy="4648201"/>
          </a:xfrm>
          <a:prstGeom prst="rect">
            <a:avLst/>
          </a:prstGeom>
        </p:spPr>
        <p:txBody>
          <a:bodyPr/>
          <a:lstStyle/>
          <a:p>
            <a:pPr/>
            <a:r>
              <a:t>Rules and Laws of LMs</a:t>
            </a:r>
          </a:p>
        </p:txBody>
      </p:sp>
      <p:sp>
        <p:nvSpPr>
          <p:cNvPr id="1554" name="Topics…"/>
          <p:cNvSpPr txBox="1"/>
          <p:nvPr/>
        </p:nvSpPr>
        <p:spPr>
          <a:xfrm>
            <a:off x="949633" y="9002095"/>
            <a:ext cx="14934896" cy="3353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lnSpc>
                <a:spcPct val="100000"/>
              </a:lnSpc>
              <a:buSzPct val="123000"/>
              <a:buChar char="•"/>
            </a:pPr>
            <a:r>
              <a:rPr b="1"/>
              <a:t>Scaling</a:t>
            </a:r>
            <a:r>
              <a:t>:  How performance scales</a:t>
            </a:r>
          </a:p>
          <a:p>
            <a:pPr marL="609600" indent="-609600">
              <a:lnSpc>
                <a:spcPct val="100000"/>
              </a:lnSpc>
              <a:buSzPct val="123000"/>
              <a:buChar char="•"/>
            </a:pPr>
            <a:r>
              <a:rPr b="1"/>
              <a:t>Impossibilities:</a:t>
            </a:r>
            <a:r>
              <a:t> What LMs cannot do fundamentally</a:t>
            </a:r>
          </a:p>
        </p:txBody>
      </p:sp>
      <p:sp>
        <p:nvSpPr>
          <p:cNvPr id="1555" name="Part 3: Physics"/>
          <p:cNvSpPr txBox="1"/>
          <p:nvPr/>
        </p:nvSpPr>
        <p:spPr>
          <a:xfrm>
            <a:off x="824980" y="870525"/>
            <a:ext cx="7408483"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1">
                    <a:lumOff val="-13575"/>
                  </a:schemeClr>
                </a:solidFill>
              </a:defRPr>
            </a:lvl1pPr>
          </a:lstStyle>
          <a:p>
            <a:pPr/>
            <a:r>
              <a:t>Part 3: Physics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Scaling: How Performance Scales"/>
          <p:cNvSpPr txBox="1"/>
          <p:nvPr>
            <p:ph type="title"/>
          </p:nvPr>
        </p:nvSpPr>
        <p:spPr>
          <a:prstGeom prst="rect">
            <a:avLst/>
          </a:prstGeom>
        </p:spPr>
        <p:txBody>
          <a:bodyPr/>
          <a:lstStyle/>
          <a:p>
            <a:pPr/>
            <a:r>
              <a:t>Scaling: How Performance Scales</a:t>
            </a:r>
          </a:p>
        </p:txBody>
      </p:sp>
      <p:sp>
        <p:nvSpPr>
          <p:cNvPr id="1558"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General Principle"/>
          <p:cNvSpPr txBox="1"/>
          <p:nvPr>
            <p:ph type="title"/>
          </p:nvPr>
        </p:nvSpPr>
        <p:spPr>
          <a:prstGeom prst="rect">
            <a:avLst/>
          </a:prstGeom>
        </p:spPr>
        <p:txBody>
          <a:bodyPr/>
          <a:lstStyle/>
          <a:p>
            <a:pPr/>
            <a:r>
              <a:t>General Principle</a:t>
            </a:r>
          </a:p>
        </p:txBody>
      </p:sp>
      <p:sp>
        <p:nvSpPr>
          <p:cNvPr id="1561" name="Inducing rules from simplified and controlled experiments (similar to early ages of physics)."/>
          <p:cNvSpPr txBox="1"/>
          <p:nvPr>
            <p:ph type="body" sz="quarter" idx="1"/>
          </p:nvPr>
        </p:nvSpPr>
        <p:spPr>
          <a:xfrm>
            <a:off x="1206500" y="3486504"/>
            <a:ext cx="21971000" cy="2112188"/>
          </a:xfrm>
          <a:prstGeom prst="rect">
            <a:avLst/>
          </a:prstGeom>
        </p:spPr>
        <p:txBody>
          <a:bodyPr/>
          <a:lstStyle/>
          <a:p>
            <a:pPr/>
            <a:r>
              <a:t>Inducing rules from simplified and controlled experiments (similar to early ages of physics).</a:t>
            </a:r>
          </a:p>
        </p:txBody>
      </p:sp>
      <p:pic>
        <p:nvPicPr>
          <p:cNvPr id="1562" name="Image" descr="Image"/>
          <p:cNvPicPr>
            <a:picLocks noChangeAspect="1"/>
          </p:cNvPicPr>
          <p:nvPr/>
        </p:nvPicPr>
        <p:blipFill>
          <a:blip r:embed="rId2">
            <a:extLst/>
          </a:blip>
          <a:stretch>
            <a:fillRect/>
          </a:stretch>
        </p:blipFill>
        <p:spPr>
          <a:xfrm>
            <a:off x="5326604" y="6042421"/>
            <a:ext cx="13730793" cy="6834702"/>
          </a:xfrm>
          <a:prstGeom prst="rect">
            <a:avLst/>
          </a:prstGeom>
          <a:ln w="12700">
            <a:miter lim="400000"/>
          </a:ln>
        </p:spPr>
      </p:pic>
      <p:sp>
        <p:nvSpPr>
          <p:cNvPr id="1563" name="https://en.wikipedia.org/wiki/File:Galileolarge.png"/>
          <p:cNvSpPr txBox="1"/>
          <p:nvPr/>
        </p:nvSpPr>
        <p:spPr>
          <a:xfrm>
            <a:off x="10147368" y="12909575"/>
            <a:ext cx="5142816"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https://en.wikipedia.org/wiki/File:Galileolarge.png</a:t>
            </a:r>
          </a:p>
        </p:txBody>
      </p:sp>
      <p:sp>
        <p:nvSpPr>
          <p:cNvPr id="1564"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6" name="Scaling Laws"/>
          <p:cNvSpPr txBox="1"/>
          <p:nvPr>
            <p:ph type="title"/>
          </p:nvPr>
        </p:nvSpPr>
        <p:spPr>
          <a:prstGeom prst="rect">
            <a:avLst/>
          </a:prstGeom>
        </p:spPr>
        <p:txBody>
          <a:bodyPr/>
          <a:lstStyle/>
          <a:p>
            <a:pPr/>
            <a:r>
              <a:t>Scaling Laws</a:t>
            </a:r>
          </a:p>
        </p:txBody>
      </p:sp>
      <p:sp>
        <p:nvSpPr>
          <p:cNvPr id="1567" name="Is Model Performance Predicta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Model Performance Predictable?</a:t>
            </a:r>
          </a:p>
        </p:txBody>
      </p:sp>
      <p:sp>
        <p:nvSpPr>
          <p:cNvPr id="1568" name="In physics:"/>
          <p:cNvSpPr txBox="1"/>
          <p:nvPr/>
        </p:nvSpPr>
        <p:spPr>
          <a:xfrm>
            <a:off x="4141210" y="4139565"/>
            <a:ext cx="320680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In physics:</a:t>
            </a:r>
          </a:p>
        </p:txBody>
      </p:sp>
      <p:sp>
        <p:nvSpPr>
          <p:cNvPr id="1569" name="Observation: larger force + smaller weight   moving faster"/>
          <p:cNvSpPr txBox="1"/>
          <p:nvPr/>
        </p:nvSpPr>
        <p:spPr>
          <a:xfrm>
            <a:off x="4119016" y="5352705"/>
            <a:ext cx="6866748" cy="2069552"/>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Observation</a:t>
            </a:r>
            <a:r>
              <a:t>:</a:t>
            </a:r>
            <a:br/>
            <a:r>
              <a:t>larger force + smaller weight </a:t>
            </a:r>
            <a14:m>
              <m:oMath>
                <m:r>
                  <a:rPr xmlns:a="http://schemas.openxmlformats.org/drawingml/2006/main" sz="5000" i="1">
                    <a:solidFill>
                      <a:srgbClr val="000000"/>
                    </a:solidFill>
                    <a:latin typeface="Cambria Math" panose="02040503050406030204" pitchFamily="18" charset="0"/>
                  </a:rPr>
                  <m:t>→</m:t>
                </m:r>
              </m:oMath>
            </a14:m>
            <a:r>
              <a:t> moving faster</a:t>
            </a:r>
          </a:p>
        </p:txBody>
      </p:sp>
      <p:sp>
        <p:nvSpPr>
          <p:cNvPr id="1570" name="Newton’s Law:"/>
          <p:cNvSpPr txBox="1"/>
          <p:nvPr/>
        </p:nvSpPr>
        <p:spPr>
          <a:xfrm>
            <a:off x="4119016" y="10066550"/>
            <a:ext cx="6866748" cy="2009813"/>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Newton’s Law:</a:t>
            </a:r>
            <a:endParaRPr b="1"/>
          </a:p>
          <a:p>
            <a:pPr>
              <a:defRPr>
                <a:latin typeface="Times New Roman"/>
                <a:ea typeface="Times New Roman"/>
                <a:cs typeface="Times New Roman"/>
                <a:sym typeface="Times New Roman"/>
              </a:defRPr>
            </a:pPr>
            <a14:m>
              <m:oMathPara>
                <m:oMathParaPr>
                  <m:jc m:val="left"/>
                </m:oMathParaPr>
                <m:oMath>
                  <m:r>
                    <a:rPr xmlns:a="http://schemas.openxmlformats.org/drawingml/2006/main" sz="5000" i="1">
                      <a:solidFill>
                        <a:srgbClr val="000000"/>
                      </a:solidFill>
                      <a:latin typeface="Cambria Math" panose="02040503050406030204" pitchFamily="18" charset="0"/>
                    </a:rPr>
                    <m:t>F</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m</m:t>
                  </m:r>
                  <m:r>
                    <a:rPr xmlns:a="http://schemas.openxmlformats.org/drawingml/2006/main" sz="5000" i="1">
                      <a:solidFill>
                        <a:srgbClr val="000000"/>
                      </a:solidFill>
                      <a:latin typeface="Cambria Math" panose="02040503050406030204" pitchFamily="18" charset="0"/>
                    </a:rPr>
                    <m:t>a</m:t>
                  </m:r>
                </m:oMath>
              </m:oMathPara>
            </a14:m>
          </a:p>
        </p:txBody>
      </p:sp>
      <p:sp>
        <p:nvSpPr>
          <p:cNvPr id="1571" name="Line"/>
          <p:cNvSpPr/>
          <p:nvPr/>
        </p:nvSpPr>
        <p:spPr>
          <a:xfrm>
            <a:off x="7552389" y="7782191"/>
            <a:ext cx="1" cy="1883192"/>
          </a:xfrm>
          <a:prstGeom prst="line">
            <a:avLst/>
          </a:prstGeom>
          <a:ln w="101600">
            <a:solidFill>
              <a:srgbClr val="000000"/>
            </a:solidFill>
            <a:miter lim="400000"/>
            <a:tailEnd type="triangle"/>
          </a:ln>
        </p:spPr>
        <p:txBody>
          <a:bodyPr lIns="50800" tIns="50800" rIns="50800" bIns="50800" anchor="ctr"/>
          <a:lstStyle/>
          <a:p>
            <a:pPr/>
          </a:p>
        </p:txBody>
      </p:sp>
      <p:sp>
        <p:nvSpPr>
          <p:cNvPr id="1572" name="Observation: larger model + more data   higher score"/>
          <p:cNvSpPr txBox="1"/>
          <p:nvPr/>
        </p:nvSpPr>
        <p:spPr>
          <a:xfrm>
            <a:off x="12953271" y="5352705"/>
            <a:ext cx="6866748" cy="2069552"/>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Observation</a:t>
            </a:r>
            <a:r>
              <a:t>:</a:t>
            </a:r>
            <a:br/>
            <a:r>
              <a:t>larger model + more data </a:t>
            </a:r>
            <a14:m>
              <m:oMath>
                <m:r>
                  <a:rPr xmlns:a="http://schemas.openxmlformats.org/drawingml/2006/main" sz="5000" i="1">
                    <a:solidFill>
                      <a:srgbClr val="000000"/>
                    </a:solidFill>
                    <a:latin typeface="Cambria Math" panose="02040503050406030204" pitchFamily="18" charset="0"/>
                  </a:rPr>
                  <m:t>→</m:t>
                </m:r>
              </m:oMath>
            </a14:m>
            <a:r>
              <a:t> higher score</a:t>
            </a:r>
          </a:p>
        </p:txBody>
      </p:sp>
      <p:sp>
        <p:nvSpPr>
          <p:cNvPr id="1573" name="In LMs:"/>
          <p:cNvSpPr txBox="1"/>
          <p:nvPr/>
        </p:nvSpPr>
        <p:spPr>
          <a:xfrm>
            <a:off x="12997659" y="4143261"/>
            <a:ext cx="223631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In LMs:</a:t>
            </a:r>
          </a:p>
        </p:txBody>
      </p:sp>
      <p:sp>
        <p:nvSpPr>
          <p:cNvPr id="1574" name="Line"/>
          <p:cNvSpPr/>
          <p:nvPr/>
        </p:nvSpPr>
        <p:spPr>
          <a:xfrm>
            <a:off x="16386643" y="7605680"/>
            <a:ext cx="1" cy="1883193"/>
          </a:xfrm>
          <a:prstGeom prst="line">
            <a:avLst/>
          </a:prstGeom>
          <a:ln w="101600">
            <a:solidFill>
              <a:srgbClr val="000000"/>
            </a:solidFill>
            <a:miter lim="400000"/>
            <a:tailEnd type="triangle"/>
          </a:ln>
        </p:spPr>
        <p:txBody>
          <a:bodyPr lIns="50800" tIns="50800" rIns="50800" bIns="50800" anchor="ctr"/>
          <a:lstStyle/>
          <a:p>
            <a:pPr/>
          </a:p>
        </p:txBody>
      </p:sp>
      <p:sp>
        <p:nvSpPr>
          <p:cNvPr id="1575" name="Any law to predict scores before training?"/>
          <p:cNvSpPr txBox="1"/>
          <p:nvPr/>
        </p:nvSpPr>
        <p:spPr>
          <a:xfrm>
            <a:off x="13187605" y="9996489"/>
            <a:ext cx="6398080" cy="21499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lumOff val="-29866"/>
                  </a:schemeClr>
                </a:solidFill>
              </a:defRPr>
            </a:lvl1pPr>
          </a:lstStyle>
          <a:p>
            <a:pPr/>
            <a:r>
              <a:t>Any law to predict scores before training?</a:t>
            </a:r>
          </a:p>
        </p:txBody>
      </p:sp>
      <p:sp>
        <p:nvSpPr>
          <p:cNvPr id="1576"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7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7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3" grpId="1"/>
      <p:bldP build="whole" bldLvl="1" animBg="1" rev="0" advAuto="0" spid="1575" grpId="4"/>
      <p:bldP build="whole" bldLvl="1" animBg="1" rev="0" advAuto="0" spid="1574" grpId="3"/>
      <p:bldP build="whole" bldLvl="1" animBg="1" rev="0" advAuto="0" spid="1572" grpId="2"/>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Why Do We Need Scaling Laws?"/>
          <p:cNvSpPr txBox="1"/>
          <p:nvPr>
            <p:ph type="title"/>
          </p:nvPr>
        </p:nvSpPr>
        <p:spPr>
          <a:prstGeom prst="rect">
            <a:avLst/>
          </a:prstGeom>
        </p:spPr>
        <p:txBody>
          <a:bodyPr/>
          <a:lstStyle/>
          <a:p>
            <a:pPr/>
            <a:r>
              <a:t>Why Do We Need Scaling Laws?</a:t>
            </a:r>
          </a:p>
        </p:txBody>
      </p:sp>
      <p:sp>
        <p:nvSpPr>
          <p:cNvPr id="1579" name="Curiosity…"/>
          <p:cNvSpPr txBox="1"/>
          <p:nvPr>
            <p:ph type="body" idx="1"/>
          </p:nvPr>
        </p:nvSpPr>
        <p:spPr>
          <a:xfrm>
            <a:off x="1206500" y="3311403"/>
            <a:ext cx="21971000" cy="8256012"/>
          </a:xfrm>
          <a:prstGeom prst="rect">
            <a:avLst/>
          </a:prstGeom>
        </p:spPr>
        <p:txBody>
          <a:bodyPr/>
          <a:lstStyle/>
          <a:p>
            <a:pPr marL="889000" indent="-889000">
              <a:buSzPct val="100000"/>
              <a:buAutoNum type="arabicPeriod" startAt="1"/>
            </a:pPr>
            <a:r>
              <a:t>Curiosity</a:t>
            </a:r>
          </a:p>
          <a:p>
            <a:pPr marL="889000" indent="-889000">
              <a:buSzPct val="100000"/>
              <a:buAutoNum type="arabicPeriod" startAt="1"/>
            </a:pPr>
            <a:r>
              <a:t>Early debugging</a:t>
            </a:r>
          </a:p>
          <a:p>
            <a:pPr marL="889000" indent="-889000">
              <a:buSzPct val="100000"/>
              <a:buAutoNum type="arabicPeriod" startAt="1"/>
            </a:pPr>
            <a:r>
              <a:t>Better allocation of the resources</a:t>
            </a:r>
          </a:p>
        </p:txBody>
      </p:sp>
      <p:grpSp>
        <p:nvGrpSpPr>
          <p:cNvPr id="1589" name="Group"/>
          <p:cNvGrpSpPr/>
          <p:nvPr/>
        </p:nvGrpSpPr>
        <p:grpSpPr>
          <a:xfrm>
            <a:off x="3609596" y="6873699"/>
            <a:ext cx="7241360" cy="7129217"/>
            <a:chOff x="0" y="404215"/>
            <a:chExt cx="7241359" cy="7129216"/>
          </a:xfrm>
        </p:grpSpPr>
        <p:sp>
          <p:nvSpPr>
            <p:cNvPr id="1580" name="Square"/>
            <p:cNvSpPr/>
            <p:nvPr/>
          </p:nvSpPr>
          <p:spPr>
            <a:xfrm>
              <a:off x="32504" y="768415"/>
              <a:ext cx="5810942" cy="5810943"/>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81" name="time"/>
            <p:cNvSpPr/>
            <p:nvPr/>
          </p:nvSpPr>
          <p:spPr>
            <a:xfrm>
              <a:off x="5971359" y="62634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time</a:t>
              </a:r>
            </a:p>
          </p:txBody>
        </p:sp>
        <p:sp>
          <p:nvSpPr>
            <p:cNvPr id="1582" name="score"/>
            <p:cNvSpPr/>
            <p:nvPr/>
          </p:nvSpPr>
          <p:spPr>
            <a:xfrm>
              <a:off x="0" y="40421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score</a:t>
              </a:r>
            </a:p>
          </p:txBody>
        </p:sp>
        <p:sp>
          <p:nvSpPr>
            <p:cNvPr id="1583" name="Line"/>
            <p:cNvSpPr/>
            <p:nvPr/>
          </p:nvSpPr>
          <p:spPr>
            <a:xfrm flipV="1">
              <a:off x="187862" y="901580"/>
              <a:ext cx="5500226" cy="5500226"/>
            </a:xfrm>
            <a:prstGeom prst="line">
              <a:avLst/>
            </a:prstGeom>
            <a:noFill/>
            <a:ln w="101600" cap="flat">
              <a:solidFill>
                <a:schemeClr val="accent1"/>
              </a:solidFill>
              <a:custDash>
                <a:ds d="200000" sp="200000"/>
              </a:custDash>
              <a:miter lim="400000"/>
            </a:ln>
            <a:effectLst/>
          </p:spPr>
          <p:txBody>
            <a:bodyPr wrap="square" lIns="50800" tIns="50800" rIns="50800" bIns="50800" numCol="1" anchor="ctr">
              <a:noAutofit/>
            </a:bodyPr>
            <a:lstStyle/>
            <a:p>
              <a:pPr/>
            </a:p>
          </p:txBody>
        </p:sp>
        <p:sp>
          <p:nvSpPr>
            <p:cNvPr id="1584" name="Line"/>
            <p:cNvSpPr/>
            <p:nvPr/>
          </p:nvSpPr>
          <p:spPr>
            <a:xfrm rot="19293574">
              <a:off x="-326404" y="4158233"/>
              <a:ext cx="6115694" cy="772689"/>
            </a:xfrm>
            <a:custGeom>
              <a:avLst/>
              <a:gdLst/>
              <a:ahLst/>
              <a:cxnLst>
                <a:cxn ang="0">
                  <a:pos x="wd2" y="hd2"/>
                </a:cxn>
                <a:cxn ang="5400000">
                  <a:pos x="wd2" y="hd2"/>
                </a:cxn>
                <a:cxn ang="10800000">
                  <a:pos x="wd2" y="hd2"/>
                </a:cxn>
                <a:cxn ang="16200000">
                  <a:pos x="wd2" y="hd2"/>
                </a:cxn>
              </a:cxnLst>
              <a:rect l="0" t="0" r="r" b="b"/>
              <a:pathLst>
                <a:path w="21600" h="21106" fill="norm" stroke="1" extrusionOk="0">
                  <a:moveTo>
                    <a:pt x="0" y="9327"/>
                  </a:moveTo>
                  <a:lnTo>
                    <a:pt x="11416" y="554"/>
                  </a:lnTo>
                  <a:cubicBezTo>
                    <a:pt x="12809" y="-494"/>
                    <a:pt x="14213" y="-53"/>
                    <a:pt x="15591" y="1867"/>
                  </a:cubicBezTo>
                  <a:cubicBezTo>
                    <a:pt x="17749" y="4874"/>
                    <a:pt x="19799" y="11436"/>
                    <a:pt x="21600" y="21106"/>
                  </a:cubicBezTo>
                </a:path>
              </a:pathLst>
            </a:custGeom>
            <a:noFill/>
            <a:ln w="1016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1585" name="predicted"/>
            <p:cNvSpPr/>
            <p:nvPr/>
          </p:nvSpPr>
          <p:spPr>
            <a:xfrm>
              <a:off x="2930649" y="127186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predicted</a:t>
              </a:r>
            </a:p>
          </p:txBody>
        </p:sp>
        <p:sp>
          <p:nvSpPr>
            <p:cNvPr id="1586" name="actual"/>
            <p:cNvSpPr/>
            <p:nvPr/>
          </p:nvSpPr>
          <p:spPr>
            <a:xfrm>
              <a:off x="4063586" y="334097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lumOff val="-29866"/>
                    </a:schemeClr>
                  </a:solidFill>
                </a:defRPr>
              </a:lvl1pPr>
            </a:lstStyle>
            <a:p>
              <a:pPr/>
              <a:r>
                <a:t>actual</a:t>
              </a:r>
            </a:p>
          </p:txBody>
        </p:sp>
        <p:sp>
          <p:nvSpPr>
            <p:cNvPr id="1587" name="Circle"/>
            <p:cNvSpPr/>
            <p:nvPr/>
          </p:nvSpPr>
          <p:spPr>
            <a:xfrm>
              <a:off x="2873336" y="3570101"/>
              <a:ext cx="406919" cy="406920"/>
            </a:xfrm>
            <a:prstGeom prst="ellipse">
              <a:avLst/>
            </a:prstGeom>
            <a:noFill/>
            <a:ln w="1016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88" name="something wrong here!"/>
            <p:cNvSpPr/>
            <p:nvPr/>
          </p:nvSpPr>
          <p:spPr>
            <a:xfrm>
              <a:off x="2556639" y="4670795"/>
              <a:ext cx="318154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something wrong here!</a:t>
              </a:r>
            </a:p>
          </p:txBody>
        </p:sp>
      </p:grpSp>
      <p:grpSp>
        <p:nvGrpSpPr>
          <p:cNvPr id="1592" name="Group"/>
          <p:cNvGrpSpPr/>
          <p:nvPr/>
        </p:nvGrpSpPr>
        <p:grpSpPr>
          <a:xfrm>
            <a:off x="10732829" y="6831082"/>
            <a:ext cx="11868608" cy="6753435"/>
            <a:chOff x="0" y="-18810"/>
            <a:chExt cx="11868607" cy="6753434"/>
          </a:xfrm>
        </p:grpSpPr>
        <p:graphicFrame>
          <p:nvGraphicFramePr>
            <p:cNvPr id="1590" name="2D Column Chart"/>
            <p:cNvGraphicFramePr/>
            <p:nvPr/>
          </p:nvGraphicFramePr>
          <p:xfrm>
            <a:off x="835302" y="540729"/>
            <a:ext cx="8925784" cy="6193895"/>
          </p:xfrm>
          <a:graphic xmlns:a="http://schemas.openxmlformats.org/drawingml/2006/main">
            <a:graphicData uri="http://schemas.openxmlformats.org/drawingml/2006/chart">
              <c:chart xmlns:c="http://schemas.openxmlformats.org/drawingml/2006/chart" r:id="rId2"/>
            </a:graphicData>
          </a:graphic>
        </p:graphicFrame>
        <p:sp>
          <p:nvSpPr>
            <p:cNvPr id="1591" name="cost requirement to achieve a certain score"/>
            <p:cNvSpPr txBox="1"/>
            <p:nvPr/>
          </p:nvSpPr>
          <p:spPr>
            <a:xfrm>
              <a:off x="0" y="-18811"/>
              <a:ext cx="11868608"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cost requirement to achieve a certain score</a:t>
              </a:r>
            </a:p>
          </p:txBody>
        </p:sp>
      </p:grpSp>
      <p:sp>
        <p:nvSpPr>
          <p:cNvPr id="1593"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15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7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3" fill="hold">
                                  <p:stCondLst>
                                    <p:cond delay="0"/>
                                  </p:stCondLst>
                                  <p:iterate type="el" backwards="0">
                                    <p:tmAbs val="0"/>
                                  </p:iterate>
                                  <p:childTnLst>
                                    <p:set>
                                      <p:cBhvr>
                                        <p:cTn id="24" fill="hold"/>
                                        <p:tgtEl>
                                          <p:spTgt spid="1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9" grpId="2"/>
      <p:bldP build="whole" bldLvl="1" animBg="1" rev="0" advAuto="0" spid="1592" grpId="3"/>
      <p:bldP build="p" bldLvl="5" animBg="1" rev="0" advAuto="0" spid="1579" grpId="1"/>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Law on Data Size Seen During Training"/>
          <p:cNvSpPr txBox="1"/>
          <p:nvPr>
            <p:ph type="title"/>
          </p:nvPr>
        </p:nvSpPr>
        <p:spPr>
          <a:prstGeom prst="rect">
            <a:avLst/>
          </a:prstGeom>
        </p:spPr>
        <p:txBody>
          <a:bodyPr/>
          <a:lstStyle/>
          <a:p>
            <a:pPr/>
            <a:r>
              <a:t>Law on Data Size Seen During Training</a:t>
            </a:r>
          </a:p>
        </p:txBody>
      </p:sp>
      <p:sp>
        <p:nvSpPr>
          <p:cNvPr id="1596" name="Kaplan, Jared, Sam McCandlish, Tom Henighan, Tom B. Brown, Benjamin Chess, Rewon Child, Scott Gray, Alec Radford, Jeffrey Wu, and Dario Amodei. &quot;Scaling laws for neural language models.&quot; arXiv preprint arXiv:2001.08361 (2020)."/>
          <p:cNvSpPr txBox="1"/>
          <p:nvPr/>
        </p:nvSpPr>
        <p:spPr>
          <a:xfrm>
            <a:off x="134493" y="13170337"/>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pic>
        <p:nvPicPr>
          <p:cNvPr id="1597" name="Image" descr="Image"/>
          <p:cNvPicPr>
            <a:picLocks noChangeAspect="1"/>
          </p:cNvPicPr>
          <p:nvPr/>
        </p:nvPicPr>
        <p:blipFill>
          <a:blip r:embed="rId2">
            <a:extLst/>
          </a:blip>
          <a:srcRect l="0" t="7015" r="0" b="0"/>
          <a:stretch>
            <a:fillRect/>
          </a:stretch>
        </p:blipFill>
        <p:spPr>
          <a:xfrm>
            <a:off x="3816017" y="3122911"/>
            <a:ext cx="15072368" cy="7610997"/>
          </a:xfrm>
          <a:prstGeom prst="rect">
            <a:avLst/>
          </a:prstGeom>
          <a:ln w="12700">
            <a:miter lim="400000"/>
          </a:ln>
        </p:spPr>
      </p:pic>
      <p:pic>
        <p:nvPicPr>
          <p:cNvPr id="1598" name="Image" descr="Image"/>
          <p:cNvPicPr>
            <a:picLocks noChangeAspect="1"/>
          </p:cNvPicPr>
          <p:nvPr/>
        </p:nvPicPr>
        <p:blipFill>
          <a:blip r:embed="rId3">
            <a:extLst/>
          </a:blip>
          <a:stretch>
            <a:fillRect/>
          </a:stretch>
        </p:blipFill>
        <p:spPr>
          <a:xfrm>
            <a:off x="7257439" y="10982449"/>
            <a:ext cx="5474439" cy="1936718"/>
          </a:xfrm>
          <a:prstGeom prst="rect">
            <a:avLst/>
          </a:prstGeom>
          <a:ln w="12700">
            <a:miter lim="400000"/>
          </a:ln>
        </p:spPr>
      </p:pic>
      <p:sp>
        <p:nvSpPr>
          <p:cNvPr id="1599" name="Rectangle"/>
          <p:cNvSpPr/>
          <p:nvPr/>
        </p:nvSpPr>
        <p:spPr>
          <a:xfrm>
            <a:off x="10405081" y="12045031"/>
            <a:ext cx="984251" cy="876640"/>
          </a:xfrm>
          <a:prstGeom prst="rect">
            <a:avLst/>
          </a:prstGeom>
          <a:solidFill>
            <a:schemeClr val="accent5">
              <a:hueOff val="-82419"/>
              <a:satOff val="-9513"/>
              <a:lumOff val="-16343"/>
              <a:alpha val="6003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00" name=": Trained tokens in training"/>
          <p:cNvSpPr txBox="1"/>
          <p:nvPr/>
        </p:nvSpPr>
        <p:spPr>
          <a:xfrm>
            <a:off x="13624633" y="11959709"/>
            <a:ext cx="7805097"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14:m>
              <m:oMath>
                <m:r>
                  <a:rPr xmlns:a="http://schemas.openxmlformats.org/drawingml/2006/main" sz="5750" i="1">
                    <a:solidFill>
                      <a:srgbClr val="B41700"/>
                    </a:solidFill>
                    <a:latin typeface="Cambria Math" panose="02040503050406030204" pitchFamily="18" charset="0"/>
                  </a:rPr>
                  <m:t>D</m:t>
                </m:r>
              </m:oMath>
            </a14:m>
            <a:r>
              <a:t>: Trained tokens in training</a:t>
            </a:r>
            <a:endParaRPr>
              <a:solidFill>
                <a:srgbClr val="B51700"/>
              </a:solidFill>
            </a:endParaRPr>
          </a:p>
        </p:txBody>
      </p:sp>
      <p:sp>
        <p:nvSpPr>
          <p:cNvPr id="1601"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3" name="Law on Model Size"/>
          <p:cNvSpPr txBox="1"/>
          <p:nvPr>
            <p:ph type="title"/>
          </p:nvPr>
        </p:nvSpPr>
        <p:spPr>
          <a:prstGeom prst="rect">
            <a:avLst/>
          </a:prstGeom>
        </p:spPr>
        <p:txBody>
          <a:bodyPr/>
          <a:lstStyle/>
          <a:p>
            <a:pPr/>
            <a:r>
              <a:t>Law on Model Size</a:t>
            </a:r>
          </a:p>
        </p:txBody>
      </p:sp>
      <p:pic>
        <p:nvPicPr>
          <p:cNvPr id="1604" name="Image" descr="Image"/>
          <p:cNvPicPr>
            <a:picLocks noChangeAspect="1"/>
          </p:cNvPicPr>
          <p:nvPr/>
        </p:nvPicPr>
        <p:blipFill>
          <a:blip r:embed="rId2">
            <a:extLst/>
          </a:blip>
          <a:stretch>
            <a:fillRect/>
          </a:stretch>
        </p:blipFill>
        <p:spPr>
          <a:xfrm>
            <a:off x="3014009" y="3272362"/>
            <a:ext cx="18204710" cy="5763228"/>
          </a:xfrm>
          <a:prstGeom prst="rect">
            <a:avLst/>
          </a:prstGeom>
          <a:ln w="12700">
            <a:miter lim="400000"/>
          </a:ln>
        </p:spPr>
      </p:pic>
      <p:sp>
        <p:nvSpPr>
          <p:cNvPr id="1605" name="Message: word embeddings and other parameters have different effects  when scaling."/>
          <p:cNvSpPr txBox="1"/>
          <p:nvPr/>
        </p:nvSpPr>
        <p:spPr>
          <a:xfrm>
            <a:off x="1661736" y="10389168"/>
            <a:ext cx="10812124"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Message: word embeddings and other parameters have different effects  when scaling.</a:t>
            </a:r>
          </a:p>
        </p:txBody>
      </p:sp>
      <p:sp>
        <p:nvSpPr>
          <p:cNvPr id="1606" name="w/o embeddings: neater trend"/>
          <p:cNvSpPr txBox="1"/>
          <p:nvPr/>
        </p:nvSpPr>
        <p:spPr>
          <a:xfrm>
            <a:off x="14027407" y="9042648"/>
            <a:ext cx="7342585"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pPr/>
            <a:r>
              <a:t>w/o embeddings: neater trend</a:t>
            </a:r>
          </a:p>
        </p:txBody>
      </p:sp>
      <p:sp>
        <p:nvSpPr>
          <p:cNvPr id="1607" name="w/ embeddings: harder to fit"/>
          <p:cNvSpPr txBox="1"/>
          <p:nvPr/>
        </p:nvSpPr>
        <p:spPr>
          <a:xfrm>
            <a:off x="4454781" y="9042648"/>
            <a:ext cx="7021414"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pPr/>
            <a:r>
              <a:t>w/ embeddings: harder to fit</a:t>
            </a:r>
          </a:p>
        </p:txBody>
      </p:sp>
      <p:sp>
        <p:nvSpPr>
          <p:cNvPr id="1608" name="Kaplan, Jared, Sam McCandlish, Tom Henighan, Tom B. Brown, Benjamin Chess, Rewon Child, Scott Gray, Alec Radford, Jeffrey Wu, and Dario Amodei. &quot;Scaling laws for neural language models.&quot; arXiv preprint arXiv:2001.08361 (2020)."/>
          <p:cNvSpPr txBox="1"/>
          <p:nvPr/>
        </p:nvSpPr>
        <p:spPr>
          <a:xfrm>
            <a:off x="134493" y="13076351"/>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pic>
        <p:nvPicPr>
          <p:cNvPr id="1609" name="Image" descr="Image"/>
          <p:cNvPicPr>
            <a:picLocks noChangeAspect="1"/>
          </p:cNvPicPr>
          <p:nvPr/>
        </p:nvPicPr>
        <p:blipFill>
          <a:blip r:embed="rId3">
            <a:extLst/>
          </a:blip>
          <a:stretch>
            <a:fillRect/>
          </a:stretch>
        </p:blipFill>
        <p:spPr>
          <a:xfrm>
            <a:off x="14556185" y="10260076"/>
            <a:ext cx="5607432" cy="2269499"/>
          </a:xfrm>
          <a:prstGeom prst="rect">
            <a:avLst/>
          </a:prstGeom>
          <a:ln w="12700">
            <a:miter lim="400000"/>
          </a:ln>
        </p:spPr>
      </p:pic>
      <p:sp>
        <p:nvSpPr>
          <p:cNvPr id="1610" name="Rectangle"/>
          <p:cNvSpPr/>
          <p:nvPr/>
        </p:nvSpPr>
        <p:spPr>
          <a:xfrm>
            <a:off x="1803995" y="2695401"/>
            <a:ext cx="10527606" cy="7121451"/>
          </a:xfrm>
          <a:prstGeom prst="rect">
            <a:avLst/>
          </a:prstGeom>
          <a:solidFill>
            <a:srgbClr val="000000">
              <a:alpha val="28188"/>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11" name="Rectangle"/>
          <p:cNvSpPr/>
          <p:nvPr/>
        </p:nvSpPr>
        <p:spPr>
          <a:xfrm>
            <a:off x="17847281" y="11496703"/>
            <a:ext cx="984251" cy="876640"/>
          </a:xfrm>
          <a:prstGeom prst="rect">
            <a:avLst/>
          </a:prstGeom>
          <a:solidFill>
            <a:schemeClr val="accent5">
              <a:hueOff val="-82419"/>
              <a:satOff val="-9513"/>
              <a:lumOff val="-16343"/>
              <a:alpha val="6003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12" name=": model size"/>
          <p:cNvSpPr txBox="1"/>
          <p:nvPr/>
        </p:nvSpPr>
        <p:spPr>
          <a:xfrm>
            <a:off x="20025433" y="11411381"/>
            <a:ext cx="3868034"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14:m>
              <m:oMath>
                <m:r>
                  <a:rPr xmlns:a="http://schemas.openxmlformats.org/drawingml/2006/main" sz="5750" i="1">
                    <a:solidFill>
                      <a:srgbClr val="B41700"/>
                    </a:solidFill>
                    <a:latin typeface="Cambria Math" panose="02040503050406030204" pitchFamily="18" charset="0"/>
                  </a:rPr>
                  <m:t>N</m:t>
                </m:r>
              </m:oMath>
            </a14:m>
            <a:r>
              <a:t>: model size</a:t>
            </a:r>
            <a:endParaRPr>
              <a:solidFill>
                <a:srgbClr val="B51700"/>
              </a:solidFill>
            </a:endParaRPr>
          </a:p>
        </p:txBody>
      </p:sp>
      <p:sp>
        <p:nvSpPr>
          <p:cNvPr id="1613"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5" name="Architecture Also Matters"/>
          <p:cNvSpPr txBox="1"/>
          <p:nvPr>
            <p:ph type="title"/>
          </p:nvPr>
        </p:nvSpPr>
        <p:spPr>
          <a:prstGeom prst="rect">
            <a:avLst/>
          </a:prstGeom>
        </p:spPr>
        <p:txBody>
          <a:bodyPr/>
          <a:lstStyle/>
          <a:p>
            <a:pPr/>
            <a:r>
              <a:t>Architecture Also Matters</a:t>
            </a:r>
          </a:p>
        </p:txBody>
      </p:sp>
      <p:pic>
        <p:nvPicPr>
          <p:cNvPr id="1616" name="Image" descr="Image"/>
          <p:cNvPicPr>
            <a:picLocks noChangeAspect="1"/>
          </p:cNvPicPr>
          <p:nvPr/>
        </p:nvPicPr>
        <p:blipFill>
          <a:blip r:embed="rId2">
            <a:extLst/>
          </a:blip>
          <a:srcRect l="0" t="14616" r="0" b="0"/>
          <a:stretch>
            <a:fillRect/>
          </a:stretch>
        </p:blipFill>
        <p:spPr>
          <a:xfrm>
            <a:off x="2726955" y="3254008"/>
            <a:ext cx="16293789" cy="9615216"/>
          </a:xfrm>
          <a:prstGeom prst="rect">
            <a:avLst/>
          </a:prstGeom>
          <a:ln w="12700">
            <a:miter lim="400000"/>
          </a:ln>
        </p:spPr>
      </p:pic>
      <p:sp>
        <p:nvSpPr>
          <p:cNvPr id="1617" name="Kaplan, Jared, Sam McCandlish, Tom Henighan, Tom B. Brown, Benjamin Chess, Rewon Child, Scott Gray, Alec Radford, Jeffrey Wu, and Dario Amodei. &quot;Scaling laws for neural language models.&quot; arXiv preprint arXiv:2001.08361 (2020)."/>
          <p:cNvSpPr txBox="1"/>
          <p:nvPr/>
        </p:nvSpPr>
        <p:spPr>
          <a:xfrm>
            <a:off x="134493" y="13099785"/>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sp>
        <p:nvSpPr>
          <p:cNvPr id="1618"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Can Laws Be Unified?"/>
          <p:cNvSpPr txBox="1"/>
          <p:nvPr>
            <p:ph type="title"/>
          </p:nvPr>
        </p:nvSpPr>
        <p:spPr>
          <a:prstGeom prst="rect">
            <a:avLst/>
          </a:prstGeom>
        </p:spPr>
        <p:txBody>
          <a:bodyPr/>
          <a:lstStyle/>
          <a:p>
            <a:pPr/>
            <a:r>
              <a:t>Can Laws Be Unified?</a:t>
            </a:r>
          </a:p>
        </p:txBody>
      </p:sp>
      <p:sp>
        <p:nvSpPr>
          <p:cNvPr id="1621" name="Equation"/>
          <p:cNvSpPr txBox="1"/>
          <p:nvPr/>
        </p:nvSpPr>
        <p:spPr>
          <a:xfrm>
            <a:off x="1678389" y="6799437"/>
            <a:ext cx="7137201" cy="154769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700" i="1">
                      <a:solidFill>
                        <a:srgbClr val="000000"/>
                      </a:solidFill>
                      <a:latin typeface="Cambria Math" panose="02040503050406030204" pitchFamily="18" charset="0"/>
                    </a:rPr>
                    <m:t>L</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D</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A</m:t>
                      </m:r>
                    </m:num>
                    <m:den>
                      <m:sSup>
                        <m:e>
                          <m:r>
                            <a:rPr xmlns:a="http://schemas.openxmlformats.org/drawingml/2006/main" sz="5700" i="1">
                              <a:solidFill>
                                <a:srgbClr val="000000"/>
                              </a:solidFill>
                              <a:latin typeface="Cambria Math" panose="02040503050406030204" pitchFamily="18" charset="0"/>
                            </a:rPr>
                            <m:t>N</m:t>
                          </m:r>
                        </m:e>
                        <m:sup>
                          <m:r>
                            <a:rPr xmlns:a="http://schemas.openxmlformats.org/drawingml/2006/main" sz="5700" i="1">
                              <a:solidFill>
                                <a:srgbClr val="000000"/>
                              </a:solidFill>
                              <a:latin typeface="Cambria Math" panose="02040503050406030204" pitchFamily="18" charset="0"/>
                            </a:rPr>
                            <m:t>α</m:t>
                          </m:r>
                        </m:sup>
                      </m:sSup>
                    </m:den>
                  </m:f>
                  <m:r>
                    <a:rPr xmlns:a="http://schemas.openxmlformats.org/drawingml/2006/main" sz="5700" i="1">
                      <a:solidFill>
                        <a:srgbClr val="000000"/>
                      </a:solidFill>
                      <a:latin typeface="Cambria Math" panose="02040503050406030204" pitchFamily="18" charset="0"/>
                    </a:rPr>
                    <m:t>+</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B</m:t>
                      </m:r>
                    </m:num>
                    <m:den>
                      <m:sSup>
                        <m:e>
                          <m:r>
                            <a:rPr xmlns:a="http://schemas.openxmlformats.org/drawingml/2006/main" sz="5700" i="1">
                              <a:solidFill>
                                <a:srgbClr val="000000"/>
                              </a:solidFill>
                              <a:latin typeface="Cambria Math" panose="02040503050406030204" pitchFamily="18" charset="0"/>
                            </a:rPr>
                            <m:t>D</m:t>
                          </m:r>
                        </m:e>
                        <m:sup>
                          <m:r>
                            <a:rPr xmlns:a="http://schemas.openxmlformats.org/drawingml/2006/main" sz="5700" i="1">
                              <a:solidFill>
                                <a:srgbClr val="000000"/>
                              </a:solidFill>
                              <a:latin typeface="Cambria Math" panose="02040503050406030204" pitchFamily="18" charset="0"/>
                            </a:rPr>
                            <m:t>β</m:t>
                          </m:r>
                        </m:sup>
                      </m:sSup>
                    </m:den>
                  </m:f>
                </m:oMath>
              </m:oMathPara>
            </a14:m>
            <a:endParaRPr sz="5700"/>
          </a:p>
        </p:txBody>
      </p:sp>
      <p:pic>
        <p:nvPicPr>
          <p:cNvPr id="1622" name="Image" descr="Image"/>
          <p:cNvPicPr>
            <a:picLocks noChangeAspect="1"/>
          </p:cNvPicPr>
          <p:nvPr/>
        </p:nvPicPr>
        <p:blipFill>
          <a:blip r:embed="rId2">
            <a:extLst/>
          </a:blip>
          <a:stretch>
            <a:fillRect/>
          </a:stretch>
        </p:blipFill>
        <p:spPr>
          <a:xfrm>
            <a:off x="10433118" y="2862287"/>
            <a:ext cx="11235447" cy="9935839"/>
          </a:xfrm>
          <a:prstGeom prst="rect">
            <a:avLst/>
          </a:prstGeom>
          <a:ln w="12700">
            <a:miter lim="400000"/>
          </a:ln>
        </p:spPr>
      </p:pic>
      <p:sp>
        <p:nvSpPr>
          <p:cNvPr id="1623" name="Equation"/>
          <p:cNvSpPr txBox="1"/>
          <p:nvPr/>
        </p:nvSpPr>
        <p:spPr>
          <a:xfrm>
            <a:off x="17349114" y="12128734"/>
            <a:ext cx="645110" cy="57688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6800" i="1">
                      <a:solidFill>
                        <a:srgbClr val="000000"/>
                      </a:solidFill>
                      <a:latin typeface="Cambria Math" panose="02040503050406030204" pitchFamily="18" charset="0"/>
                    </a:rPr>
                    <m:t>N</m:t>
                  </m:r>
                </m:oMath>
              </m:oMathPara>
            </a14:m>
            <a:endParaRPr sz="6800"/>
          </a:p>
        </p:txBody>
      </p:sp>
      <p:sp>
        <p:nvSpPr>
          <p:cNvPr id="1624" name=": Data Size FLOPs"/>
          <p:cNvSpPr txBox="1"/>
          <p:nvPr/>
        </p:nvSpPr>
        <p:spPr>
          <a:xfrm>
            <a:off x="19296876" y="2687475"/>
            <a:ext cx="4556134" cy="1748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14:m>
              <m:oMath>
                <m:r>
                  <a:rPr xmlns:a="http://schemas.openxmlformats.org/drawingml/2006/main" sz="5750" i="1">
                    <a:solidFill>
                      <a:srgbClr val="000000"/>
                    </a:solidFill>
                    <a:latin typeface="Cambria Math" panose="02040503050406030204" pitchFamily="18" charset="0"/>
                  </a:rPr>
                  <m:t>D</m:t>
                </m:r>
              </m:oMath>
            </a14:m>
            <a:r>
              <a:t>: Data Size</a:t>
            </a:r>
            <a:br/>
            <a:r>
              <a:t>FLOPs </a:t>
            </a:r>
            <a14:m>
              <m:oMath>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6</m:t>
                </m:r>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D</m:t>
                </m:r>
              </m:oMath>
            </a14:m>
            <a:r>
              <a:t> </a:t>
            </a:r>
          </a:p>
        </p:txBody>
      </p:sp>
      <p:sp>
        <p:nvSpPr>
          <p:cNvPr id="1625" name="Equation"/>
          <p:cNvSpPr txBox="1"/>
          <p:nvPr/>
        </p:nvSpPr>
        <p:spPr>
          <a:xfrm>
            <a:off x="9783978" y="5973165"/>
            <a:ext cx="1821283" cy="5199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1626"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sp>
        <p:nvSpPr>
          <p:cNvPr id="162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requisites: Language Modeling"/>
          <p:cNvSpPr txBox="1"/>
          <p:nvPr>
            <p:ph type="title"/>
          </p:nvPr>
        </p:nvSpPr>
        <p:spPr>
          <a:prstGeom prst="rect">
            <a:avLst/>
          </a:prstGeom>
        </p:spPr>
        <p:txBody>
          <a:bodyPr/>
          <a:lstStyle/>
          <a:p>
            <a:pPr/>
            <a:r>
              <a:t>Prerequisites: Language Modeling</a:t>
            </a:r>
          </a:p>
        </p:txBody>
      </p:sp>
      <p:sp>
        <p:nvSpPr>
          <p:cNvPr id="287" name="Large   Language   Models   are"/>
          <p:cNvSpPr txBox="1"/>
          <p:nvPr/>
        </p:nvSpPr>
        <p:spPr>
          <a:xfrm>
            <a:off x="162246" y="4449228"/>
            <a:ext cx="8791865" cy="778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b="1" sz="4000">
                <a:solidFill>
                  <a:srgbClr val="36A6E6"/>
                </a:solidFill>
              </a:defRPr>
            </a:lvl1pPr>
          </a:lstStyle>
          <a:p>
            <a:pPr/>
            <a:r>
              <a:t>Large   Language   Models   are</a:t>
            </a:r>
          </a:p>
        </p:txBody>
      </p:sp>
      <p:sp>
        <p:nvSpPr>
          <p:cNvPr id="288" name="Rounded Rectangle"/>
          <p:cNvSpPr/>
          <p:nvPr/>
        </p:nvSpPr>
        <p:spPr>
          <a:xfrm>
            <a:off x="3529795" y="8468870"/>
            <a:ext cx="5205495" cy="1090557"/>
          </a:xfrm>
          <a:prstGeom prst="roundRect">
            <a:avLst>
              <a:gd name="adj" fmla="val 18764"/>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9" name="Rectangle"/>
          <p:cNvSpPr txBox="1"/>
          <p:nvPr/>
        </p:nvSpPr>
        <p:spPr>
          <a:xfrm>
            <a:off x="3529795" y="8491227"/>
            <a:ext cx="5281873" cy="880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5500"/>
            </a:lvl1pPr>
          </a:lstStyle>
          <a:p>
            <a:pPr/>
            <a14:m>
              <m:oMathPara>
                <m:oMathParaPr>
                  <m:jc m:val="left"/>
                </m:oMathParaPr>
                <m:oMath>
                  <m:r>
                    <a:rPr xmlns:a="http://schemas.openxmlformats.org/drawingml/2006/main" sz="4850" i="1">
                      <a:solidFill>
                        <a:srgbClr val="000000"/>
                      </a:solidFill>
                      <a:latin typeface="Cambria Math" panose="02040503050406030204" pitchFamily="18" charset="0"/>
                    </a:rPr>
                    <m:t>P</m:t>
                  </m:r>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1</m:t>
                      </m:r>
                    </m:sub>
                  </m:sSub>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1</m:t>
                      </m:r>
                    </m:sub>
                  </m:sSub>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2</m:t>
                      </m:r>
                    </m:sub>
                  </m:sSub>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n</m:t>
                      </m:r>
                    </m:sub>
                  </m:sSub>
                  <m:r>
                    <a:rPr xmlns:a="http://schemas.openxmlformats.org/drawingml/2006/main" sz="4850" i="1">
                      <a:solidFill>
                        <a:srgbClr val="000000"/>
                      </a:solidFill>
                      <a:latin typeface="Cambria Math" panose="02040503050406030204" pitchFamily="18" charset="0"/>
                    </a:rPr>
                    <m:t>)</m:t>
                  </m:r>
                </m:oMath>
              </m:oMathPara>
            </a14:m>
          </a:p>
        </p:txBody>
      </p:sp>
      <p:sp>
        <p:nvSpPr>
          <p:cNvPr id="290" name="Rectangle"/>
          <p:cNvSpPr txBox="1"/>
          <p:nvPr/>
        </p:nvSpPr>
        <p:spPr>
          <a:xfrm>
            <a:off x="3254989" y="6005393"/>
            <a:ext cx="3503648" cy="8654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5500"/>
            </a:lvl1pPr>
          </a:lstStyle>
          <a:p>
            <a:pPr/>
            <a14:m>
              <m:oMathPara>
                <m:oMathParaPr>
                  <m:jc m:val="left"/>
                </m:oMathParaPr>
                <m:oMath>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n</m:t>
                      </m:r>
                    </m:sub>
                  </m:sSub>
                  <m:r>
                    <a:rPr xmlns:a="http://schemas.openxmlformats.org/drawingml/2006/main" sz="4900" i="1">
                      <a:solidFill>
                        <a:srgbClr val="000000"/>
                      </a:solidFill>
                      <a:latin typeface="Cambria Math" panose="02040503050406030204" pitchFamily="18" charset="0"/>
                    </a:rPr>
                    <m:t>]</m:t>
                  </m:r>
                </m:oMath>
              </m:oMathPara>
            </a14:m>
          </a:p>
        </p:txBody>
      </p:sp>
      <p:sp>
        <p:nvSpPr>
          <p:cNvPr id="291" name="Line"/>
          <p:cNvSpPr/>
          <p:nvPr/>
        </p:nvSpPr>
        <p:spPr>
          <a:xfrm>
            <a:off x="320500" y="5332721"/>
            <a:ext cx="8578521" cy="524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
                </a:moveTo>
                <a:lnTo>
                  <a:pt x="350" y="10548"/>
                </a:lnTo>
                <a:lnTo>
                  <a:pt x="10387" y="10454"/>
                </a:lnTo>
                <a:lnTo>
                  <a:pt x="10806" y="21600"/>
                </a:lnTo>
                <a:lnTo>
                  <a:pt x="11226" y="10267"/>
                </a:lnTo>
                <a:lnTo>
                  <a:pt x="21263" y="10173"/>
                </a:lnTo>
                <a:lnTo>
                  <a:pt x="21600" y="0"/>
                </a:lnTo>
              </a:path>
            </a:pathLst>
          </a:custGeom>
          <a:ln w="88900">
            <a:solidFill>
              <a:srgbClr val="5E5E5E"/>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292" name="Input:"/>
          <p:cNvSpPr txBox="1"/>
          <p:nvPr/>
        </p:nvSpPr>
        <p:spPr>
          <a:xfrm>
            <a:off x="491339" y="5715423"/>
            <a:ext cx="1956947" cy="14453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000"/>
            </a:lvl1pPr>
          </a:lstStyle>
          <a:p>
            <a:pPr/>
            <a:r>
              <a:t>Input:</a:t>
            </a:r>
          </a:p>
        </p:txBody>
      </p:sp>
      <p:sp>
        <p:nvSpPr>
          <p:cNvPr id="293" name="Language Model:"/>
          <p:cNvSpPr txBox="1"/>
          <p:nvPr/>
        </p:nvSpPr>
        <p:spPr>
          <a:xfrm>
            <a:off x="290116" y="8207640"/>
            <a:ext cx="2536842" cy="1189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000"/>
            </a:lvl1pPr>
          </a:lstStyle>
          <a:p>
            <a:pPr/>
            <a:r>
              <a:t>Language Model:</a:t>
            </a:r>
          </a:p>
        </p:txBody>
      </p:sp>
      <p:sp>
        <p:nvSpPr>
          <p:cNvPr id="294" name="Output:"/>
          <p:cNvSpPr txBox="1"/>
          <p:nvPr/>
        </p:nvSpPr>
        <p:spPr>
          <a:xfrm>
            <a:off x="9399316" y="6027659"/>
            <a:ext cx="2887943" cy="820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500"/>
            </a:pPr>
            <a:r>
              <a:t>Output: </a:t>
            </a:r>
            <a14:m>
              <m:oMath>
                <m:sSub>
                  <m:e>
                    <m:r>
                      <a:rPr xmlns:a="http://schemas.openxmlformats.org/drawingml/2006/main" sz="4200" i="1">
                        <a:solidFill>
                          <a:srgbClr val="000000"/>
                        </a:solidFill>
                        <a:latin typeface="Cambria Math" panose="02040503050406030204" pitchFamily="18" charset="0"/>
                      </a:rPr>
                      <m:t>x</m:t>
                    </m:r>
                  </m:e>
                  <m:sub>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sub>
                </m:sSub>
              </m:oMath>
            </a14:m>
          </a:p>
        </p:txBody>
      </p:sp>
      <p:sp>
        <p:nvSpPr>
          <p:cNvPr id="295" name="“impressive”"/>
          <p:cNvSpPr txBox="1"/>
          <p:nvPr/>
        </p:nvSpPr>
        <p:spPr>
          <a:xfrm>
            <a:off x="9234704" y="4449228"/>
            <a:ext cx="3621516" cy="778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b="1" sz="4000">
                <a:solidFill>
                  <a:srgbClr val="EE6556"/>
                </a:solidFill>
              </a:defRPr>
            </a:lvl1pPr>
          </a:lstStyle>
          <a:p>
            <a:pPr/>
            <a:r>
              <a:t>“impressive”</a:t>
            </a:r>
          </a:p>
        </p:txBody>
      </p:sp>
      <p:sp>
        <p:nvSpPr>
          <p:cNvPr id="296" name="Line"/>
          <p:cNvSpPr/>
          <p:nvPr/>
        </p:nvSpPr>
        <p:spPr>
          <a:xfrm flipV="1">
            <a:off x="11077002" y="5181090"/>
            <a:ext cx="1" cy="876796"/>
          </a:xfrm>
          <a:prstGeom prst="line">
            <a:avLst/>
          </a:prstGeom>
          <a:ln w="88900">
            <a:solidFill>
              <a:srgbClr val="5E5E5E"/>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297" name="Line"/>
          <p:cNvSpPr/>
          <p:nvPr/>
        </p:nvSpPr>
        <p:spPr>
          <a:xfrm>
            <a:off x="4510321" y="6953696"/>
            <a:ext cx="6611644" cy="83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3169"/>
                  <a:pt x="21600" y="5705"/>
                  <a:pt x="21583" y="7765"/>
                </a:cubicBezTo>
                <a:cubicBezTo>
                  <a:pt x="21566" y="9825"/>
                  <a:pt x="21533" y="11409"/>
                  <a:pt x="21466" y="12677"/>
                </a:cubicBezTo>
                <a:cubicBezTo>
                  <a:pt x="21381" y="14505"/>
                  <a:pt x="21248" y="16138"/>
                  <a:pt x="21078" y="17481"/>
                </a:cubicBezTo>
                <a:cubicBezTo>
                  <a:pt x="20907" y="18824"/>
                  <a:pt x="20700" y="19876"/>
                  <a:pt x="20468" y="20542"/>
                </a:cubicBezTo>
                <a:cubicBezTo>
                  <a:pt x="20307" y="21071"/>
                  <a:pt x="20106" y="21335"/>
                  <a:pt x="19845" y="21468"/>
                </a:cubicBezTo>
                <a:cubicBezTo>
                  <a:pt x="19584" y="21600"/>
                  <a:pt x="19262" y="21600"/>
                  <a:pt x="18860" y="21600"/>
                </a:cubicBezTo>
                <a:lnTo>
                  <a:pt x="2740" y="21600"/>
                </a:lnTo>
                <a:cubicBezTo>
                  <a:pt x="2338" y="21600"/>
                  <a:pt x="2016" y="21600"/>
                  <a:pt x="1755" y="21468"/>
                </a:cubicBezTo>
                <a:cubicBezTo>
                  <a:pt x="1494" y="21335"/>
                  <a:pt x="1293" y="21071"/>
                  <a:pt x="1132" y="20542"/>
                </a:cubicBezTo>
                <a:cubicBezTo>
                  <a:pt x="900" y="19876"/>
                  <a:pt x="693" y="18824"/>
                  <a:pt x="522" y="17481"/>
                </a:cubicBezTo>
                <a:cubicBezTo>
                  <a:pt x="352" y="16138"/>
                  <a:pt x="219" y="14505"/>
                  <a:pt x="134" y="12677"/>
                </a:cubicBezTo>
                <a:cubicBezTo>
                  <a:pt x="67" y="11409"/>
                  <a:pt x="34" y="9825"/>
                  <a:pt x="17" y="7765"/>
                </a:cubicBezTo>
                <a:cubicBezTo>
                  <a:pt x="0" y="5705"/>
                  <a:pt x="0" y="3169"/>
                  <a:pt x="0" y="0"/>
                </a:cubicBezTo>
              </a:path>
            </a:pathLst>
          </a:custGeom>
          <a:ln w="88900">
            <a:solidFill>
              <a:srgbClr val="5E5E5E"/>
            </a:solidFill>
            <a:miter lim="400000"/>
            <a:headEnd type="triangle"/>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98" name="Image" descr="Image"/>
          <p:cNvPicPr>
            <a:picLocks noChangeAspect="1"/>
          </p:cNvPicPr>
          <p:nvPr/>
        </p:nvPicPr>
        <p:blipFill>
          <a:blip r:embed="rId2">
            <a:extLst/>
          </a:blip>
          <a:srcRect l="11139" t="9740" r="12484" b="9659"/>
          <a:stretch>
            <a:fillRect/>
          </a:stretch>
        </p:blipFill>
        <p:spPr>
          <a:xfrm>
            <a:off x="8897323" y="8468476"/>
            <a:ext cx="1033978" cy="1091164"/>
          </a:xfrm>
          <a:prstGeom prst="rect">
            <a:avLst/>
          </a:prstGeom>
          <a:ln w="12700">
            <a:miter lim="400000"/>
          </a:ln>
        </p:spPr>
      </p:pic>
      <p:sp>
        <p:nvSpPr>
          <p:cNvPr id="299" name="Language Modeling"/>
          <p:cNvSpPr txBox="1"/>
          <p:nvPr/>
        </p:nvSpPr>
        <p:spPr>
          <a:xfrm>
            <a:off x="2338683" y="12085924"/>
            <a:ext cx="7133928"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Language Modeling</a:t>
            </a:r>
          </a:p>
        </p:txBody>
      </p:sp>
      <p:sp>
        <p:nvSpPr>
          <p:cNvPr id="300" name="next-word probability"/>
          <p:cNvSpPr txBox="1"/>
          <p:nvPr/>
        </p:nvSpPr>
        <p:spPr>
          <a:xfrm>
            <a:off x="3757580" y="9786483"/>
            <a:ext cx="7133927"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sz="5500"/>
            </a:lvl1pPr>
          </a:lstStyle>
          <a:p>
            <a:pPr/>
            <a:r>
              <a:t>next-word probability</a:t>
            </a:r>
          </a:p>
        </p:txBody>
      </p:sp>
      <p:sp>
        <p:nvSpPr>
          <p:cNvPr id="301" name="A Transformer-Based Architecture"/>
          <p:cNvSpPr txBox="1"/>
          <p:nvPr/>
        </p:nvSpPr>
        <p:spPr>
          <a:xfrm>
            <a:off x="12510534" y="12396368"/>
            <a:ext cx="12978068"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 Transformer-Based Architecture</a:t>
            </a:r>
          </a:p>
        </p:txBody>
      </p:sp>
      <p:sp>
        <p:nvSpPr>
          <p:cNvPr id="302" name="Rounded Rectangle"/>
          <p:cNvSpPr/>
          <p:nvPr/>
        </p:nvSpPr>
        <p:spPr>
          <a:xfrm>
            <a:off x="14538289" y="3790005"/>
            <a:ext cx="8919104" cy="7064648"/>
          </a:xfrm>
          <a:prstGeom prst="roundRect">
            <a:avLst>
              <a:gd name="adj" fmla="val 12015"/>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3" name="One Layer"/>
          <p:cNvSpPr txBox="1"/>
          <p:nvPr/>
        </p:nvSpPr>
        <p:spPr>
          <a:xfrm>
            <a:off x="15092987" y="4000524"/>
            <a:ext cx="234177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3600"/>
            </a:lvl1pPr>
          </a:lstStyle>
          <a:p>
            <a:pPr/>
            <a:r>
              <a:t>One Layer</a:t>
            </a:r>
          </a:p>
        </p:txBody>
      </p:sp>
      <p:sp>
        <p:nvSpPr>
          <p:cNvPr id="304" name="Rounded Rectangle"/>
          <p:cNvSpPr/>
          <p:nvPr/>
        </p:nvSpPr>
        <p:spPr>
          <a:xfrm>
            <a:off x="22233934" y="8574923"/>
            <a:ext cx="439337" cy="1650336"/>
          </a:xfrm>
          <a:prstGeom prst="roundRect">
            <a:avLst>
              <a:gd name="adj" fmla="val 50000"/>
            </a:avLst>
          </a:prstGeom>
          <a:solidFill>
            <a:srgbClr val="E7BD63"/>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05" name="Circle"/>
          <p:cNvSpPr/>
          <p:nvPr/>
        </p:nvSpPr>
        <p:spPr>
          <a:xfrm>
            <a:off x="22294422" y="905075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6" name="Circle"/>
          <p:cNvSpPr/>
          <p:nvPr/>
        </p:nvSpPr>
        <p:spPr>
          <a:xfrm>
            <a:off x="22294422" y="9425490"/>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7" name="Circle"/>
          <p:cNvSpPr/>
          <p:nvPr/>
        </p:nvSpPr>
        <p:spPr>
          <a:xfrm>
            <a:off x="22294422" y="9800325"/>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8" name="Circle"/>
          <p:cNvSpPr/>
          <p:nvPr/>
        </p:nvSpPr>
        <p:spPr>
          <a:xfrm>
            <a:off x="22294422" y="8675965"/>
            <a:ext cx="318363"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9" name="Rounded Rectangle"/>
          <p:cNvSpPr/>
          <p:nvPr/>
        </p:nvSpPr>
        <p:spPr>
          <a:xfrm>
            <a:off x="15421847" y="8598421"/>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10" name="Circle"/>
          <p:cNvSpPr/>
          <p:nvPr/>
        </p:nvSpPr>
        <p:spPr>
          <a:xfrm>
            <a:off x="15482334" y="9074249"/>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1" name="Circle"/>
          <p:cNvSpPr/>
          <p:nvPr/>
        </p:nvSpPr>
        <p:spPr>
          <a:xfrm>
            <a:off x="15482334" y="944898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2" name="Circle"/>
          <p:cNvSpPr/>
          <p:nvPr/>
        </p:nvSpPr>
        <p:spPr>
          <a:xfrm>
            <a:off x="15482334" y="9823823"/>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3" name="Circle"/>
          <p:cNvSpPr/>
          <p:nvPr/>
        </p:nvSpPr>
        <p:spPr>
          <a:xfrm>
            <a:off x="15482334" y="869946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4" name="Rounded Rectangle"/>
          <p:cNvSpPr/>
          <p:nvPr/>
        </p:nvSpPr>
        <p:spPr>
          <a:xfrm>
            <a:off x="16044208"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15" name="Circle"/>
          <p:cNvSpPr/>
          <p:nvPr/>
        </p:nvSpPr>
        <p:spPr>
          <a:xfrm>
            <a:off x="16104694"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6" name="Circle"/>
          <p:cNvSpPr/>
          <p:nvPr/>
        </p:nvSpPr>
        <p:spPr>
          <a:xfrm>
            <a:off x="16104694"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7" name="Circle"/>
          <p:cNvSpPr/>
          <p:nvPr/>
        </p:nvSpPr>
        <p:spPr>
          <a:xfrm>
            <a:off x="16104694"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8" name="Circle"/>
          <p:cNvSpPr/>
          <p:nvPr/>
        </p:nvSpPr>
        <p:spPr>
          <a:xfrm>
            <a:off x="16104694"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9" name="Rounded Rectangle"/>
          <p:cNvSpPr/>
          <p:nvPr/>
        </p:nvSpPr>
        <p:spPr>
          <a:xfrm>
            <a:off x="19428739"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20" name="Circle"/>
          <p:cNvSpPr/>
          <p:nvPr/>
        </p:nvSpPr>
        <p:spPr>
          <a:xfrm>
            <a:off x="19489225"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1" name="Circle"/>
          <p:cNvSpPr/>
          <p:nvPr/>
        </p:nvSpPr>
        <p:spPr>
          <a:xfrm>
            <a:off x="19489225"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2" name="Circle"/>
          <p:cNvSpPr/>
          <p:nvPr/>
        </p:nvSpPr>
        <p:spPr>
          <a:xfrm>
            <a:off x="19489225"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3" name="Circle"/>
          <p:cNvSpPr/>
          <p:nvPr/>
        </p:nvSpPr>
        <p:spPr>
          <a:xfrm>
            <a:off x="19489225"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4" name="Rounded Rectangle"/>
          <p:cNvSpPr/>
          <p:nvPr/>
        </p:nvSpPr>
        <p:spPr>
          <a:xfrm>
            <a:off x="20101900"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25" name="Circle"/>
          <p:cNvSpPr/>
          <p:nvPr/>
        </p:nvSpPr>
        <p:spPr>
          <a:xfrm>
            <a:off x="20162387"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6" name="Circle"/>
          <p:cNvSpPr/>
          <p:nvPr/>
        </p:nvSpPr>
        <p:spPr>
          <a:xfrm>
            <a:off x="20162387"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7" name="Circle"/>
          <p:cNvSpPr/>
          <p:nvPr/>
        </p:nvSpPr>
        <p:spPr>
          <a:xfrm>
            <a:off x="20162387"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8" name="Circle"/>
          <p:cNvSpPr/>
          <p:nvPr/>
        </p:nvSpPr>
        <p:spPr>
          <a:xfrm>
            <a:off x="20162387"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9" name="Rounded Rectangle"/>
          <p:cNvSpPr/>
          <p:nvPr/>
        </p:nvSpPr>
        <p:spPr>
          <a:xfrm>
            <a:off x="20852055" y="8583552"/>
            <a:ext cx="439338"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0" name="Circle"/>
          <p:cNvSpPr/>
          <p:nvPr/>
        </p:nvSpPr>
        <p:spPr>
          <a:xfrm>
            <a:off x="20912542" y="9059380"/>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1" name="Circle"/>
          <p:cNvSpPr/>
          <p:nvPr/>
        </p:nvSpPr>
        <p:spPr>
          <a:xfrm>
            <a:off x="20912542" y="943411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2" name="Circle"/>
          <p:cNvSpPr/>
          <p:nvPr/>
        </p:nvSpPr>
        <p:spPr>
          <a:xfrm>
            <a:off x="20912542" y="9808953"/>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3" name="Circle"/>
          <p:cNvSpPr/>
          <p:nvPr/>
        </p:nvSpPr>
        <p:spPr>
          <a:xfrm>
            <a:off x="20912542" y="8684593"/>
            <a:ext cx="318363"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4" name="Rounded Rectangle"/>
          <p:cNvSpPr/>
          <p:nvPr/>
        </p:nvSpPr>
        <p:spPr>
          <a:xfrm>
            <a:off x="21525216" y="8583552"/>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5" name="Circle"/>
          <p:cNvSpPr/>
          <p:nvPr/>
        </p:nvSpPr>
        <p:spPr>
          <a:xfrm>
            <a:off x="21585702" y="905938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6" name="Circle"/>
          <p:cNvSpPr/>
          <p:nvPr/>
        </p:nvSpPr>
        <p:spPr>
          <a:xfrm>
            <a:off x="21585702" y="943411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7" name="Circle"/>
          <p:cNvSpPr/>
          <p:nvPr/>
        </p:nvSpPr>
        <p:spPr>
          <a:xfrm>
            <a:off x="21585702" y="9808953"/>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8" name="Circle"/>
          <p:cNvSpPr/>
          <p:nvPr/>
        </p:nvSpPr>
        <p:spPr>
          <a:xfrm>
            <a:off x="21585702" y="8684593"/>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9" name="Line"/>
          <p:cNvSpPr/>
          <p:nvPr/>
        </p:nvSpPr>
        <p:spPr>
          <a:xfrm>
            <a:off x="16388320" y="9530526"/>
            <a:ext cx="2734753" cy="1"/>
          </a:xfrm>
          <a:prstGeom prst="line">
            <a:avLst/>
          </a:prstGeom>
          <a:ln w="101600" cap="rnd">
            <a:solidFill>
              <a:srgbClr val="000000"/>
            </a:solidFill>
            <a:custDash>
              <a:ds d="100000" sp="200000"/>
            </a:custDash>
          </a:ln>
        </p:spPr>
        <p:txBody>
          <a:bodyPr lIns="50800" tIns="50800" rIns="50800" bIns="50800" anchor="ctr"/>
          <a:lstStyle/>
          <a:p>
            <a:pPr/>
          </a:p>
        </p:txBody>
      </p:sp>
      <p:sp>
        <p:nvSpPr>
          <p:cNvPr id="340" name="Shape"/>
          <p:cNvSpPr/>
          <p:nvPr/>
        </p:nvSpPr>
        <p:spPr>
          <a:xfrm>
            <a:off x="15406738" y="7765553"/>
            <a:ext cx="7266533" cy="767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8" y="0"/>
                </a:moveTo>
                <a:lnTo>
                  <a:pt x="21600" y="0"/>
                </a:lnTo>
                <a:lnTo>
                  <a:pt x="21600" y="21600"/>
                </a:lnTo>
                <a:lnTo>
                  <a:pt x="0" y="21600"/>
                </a:lnTo>
                <a:lnTo>
                  <a:pt x="20008" y="0"/>
                </a:lnTo>
                <a:close/>
              </a:path>
            </a:pathLst>
          </a:custGeom>
          <a:solidFill>
            <a:srgbClr val="67C7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1" name="Causal Self-Attention"/>
          <p:cNvSpPr txBox="1"/>
          <p:nvPr/>
        </p:nvSpPr>
        <p:spPr>
          <a:xfrm>
            <a:off x="18909616" y="8010261"/>
            <a:ext cx="3722218"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2800">
                <a:solidFill>
                  <a:schemeClr val="accent1">
                    <a:hueOff val="114395"/>
                    <a:lumOff val="-24975"/>
                  </a:schemeClr>
                </a:solidFill>
              </a:defRPr>
            </a:lvl1pPr>
          </a:lstStyle>
          <a:p>
            <a:pPr/>
            <a:r>
              <a:t>Causal Self-Attention</a:t>
            </a:r>
          </a:p>
        </p:txBody>
      </p:sp>
      <p:sp>
        <p:nvSpPr>
          <p:cNvPr id="342" name="past tokens"/>
          <p:cNvSpPr txBox="1"/>
          <p:nvPr/>
        </p:nvSpPr>
        <p:spPr>
          <a:xfrm>
            <a:off x="18729579" y="10164594"/>
            <a:ext cx="1971955"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2800"/>
            </a:lvl1pPr>
          </a:lstStyle>
          <a:p>
            <a:pPr/>
            <a:r>
              <a:t>past tokens</a:t>
            </a:r>
          </a:p>
        </p:txBody>
      </p:sp>
      <p:sp>
        <p:nvSpPr>
          <p:cNvPr id="343" name="last token"/>
          <p:cNvSpPr txBox="1"/>
          <p:nvPr/>
        </p:nvSpPr>
        <p:spPr>
          <a:xfrm>
            <a:off x="21596466" y="10161163"/>
            <a:ext cx="1701069"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last token</a:t>
            </a:r>
          </a:p>
        </p:txBody>
      </p:sp>
      <p:sp>
        <p:nvSpPr>
          <p:cNvPr id="344" name="Line"/>
          <p:cNvSpPr/>
          <p:nvPr/>
        </p:nvSpPr>
        <p:spPr>
          <a:xfrm flipV="1">
            <a:off x="22437960" y="5238445"/>
            <a:ext cx="1" cy="2028563"/>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345" name="output feature"/>
          <p:cNvSpPr txBox="1"/>
          <p:nvPr/>
        </p:nvSpPr>
        <p:spPr>
          <a:xfrm>
            <a:off x="20922632" y="3883892"/>
            <a:ext cx="2589014"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output feature</a:t>
            </a:r>
          </a:p>
        </p:txBody>
      </p:sp>
      <p:sp>
        <p:nvSpPr>
          <p:cNvPr id="346" name="Line"/>
          <p:cNvSpPr/>
          <p:nvPr/>
        </p:nvSpPr>
        <p:spPr>
          <a:xfrm rot="16200000">
            <a:off x="22057706" y="8081570"/>
            <a:ext cx="1681935" cy="491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875"/>
                </a:moveTo>
                <a:lnTo>
                  <a:pt x="23" y="21600"/>
                </a:lnTo>
                <a:lnTo>
                  <a:pt x="21591" y="21338"/>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347" name="Add"/>
          <p:cNvSpPr/>
          <p:nvPr/>
        </p:nvSpPr>
        <p:spPr>
          <a:xfrm>
            <a:off x="22227331" y="7262694"/>
            <a:ext cx="439337"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8" name="Add"/>
          <p:cNvSpPr/>
          <p:nvPr/>
        </p:nvSpPr>
        <p:spPr>
          <a:xfrm>
            <a:off x="22214631" y="4807612"/>
            <a:ext cx="439337"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9" name="Line"/>
          <p:cNvSpPr/>
          <p:nvPr/>
        </p:nvSpPr>
        <p:spPr>
          <a:xfrm rot="16200000">
            <a:off x="21302353" y="5964877"/>
            <a:ext cx="382948" cy="1947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3" y="86"/>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350" name="Multi-Layer Perceptron (MLP)"/>
          <p:cNvSpPr txBox="1"/>
          <p:nvPr/>
        </p:nvSpPr>
        <p:spPr>
          <a:xfrm>
            <a:off x="15379016" y="5435739"/>
            <a:ext cx="3235599"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2800">
                <a:solidFill>
                  <a:schemeClr val="accent5">
                    <a:lumOff val="-29866"/>
                  </a:schemeClr>
                </a:solidFill>
              </a:defRPr>
            </a:lvl1pPr>
          </a:lstStyle>
          <a:p>
            <a:pPr/>
            <a:r>
              <a:t>Multi-Layer Perceptron (MLP)</a:t>
            </a:r>
          </a:p>
        </p:txBody>
      </p:sp>
      <p:sp>
        <p:nvSpPr>
          <p:cNvPr id="351" name="Shape"/>
          <p:cNvSpPr/>
          <p:nvPr/>
        </p:nvSpPr>
        <p:spPr>
          <a:xfrm flipH="1" rot="10800000">
            <a:off x="19082301" y="5386295"/>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2" name="Rounded Rectangle"/>
          <p:cNvSpPr/>
          <p:nvPr/>
        </p:nvSpPr>
        <p:spPr>
          <a:xfrm rot="16200000">
            <a:off x="20228238" y="4686710"/>
            <a:ext cx="439337" cy="2731208"/>
          </a:xfrm>
          <a:prstGeom prst="roundRect">
            <a:avLst>
              <a:gd name="adj" fmla="val 50000"/>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53" name="Circle"/>
          <p:cNvSpPr/>
          <p:nvPr/>
        </p:nvSpPr>
        <p:spPr>
          <a:xfrm rot="16200000">
            <a:off x="19558130"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4" name="Circle"/>
          <p:cNvSpPr/>
          <p:nvPr/>
        </p:nvSpPr>
        <p:spPr>
          <a:xfrm rot="16200000">
            <a:off x="19932868"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5" name="Circle"/>
          <p:cNvSpPr/>
          <p:nvPr/>
        </p:nvSpPr>
        <p:spPr>
          <a:xfrm rot="16200000">
            <a:off x="20307704"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6" name="Circle"/>
          <p:cNvSpPr/>
          <p:nvPr/>
        </p:nvSpPr>
        <p:spPr>
          <a:xfrm rot="16200000">
            <a:off x="19183343"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7" name="Circle"/>
          <p:cNvSpPr/>
          <p:nvPr/>
        </p:nvSpPr>
        <p:spPr>
          <a:xfrm rot="16200000">
            <a:off x="20682491" y="589313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8" name="Circle"/>
          <p:cNvSpPr/>
          <p:nvPr/>
        </p:nvSpPr>
        <p:spPr>
          <a:xfrm rot="16200000">
            <a:off x="21057229"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9" name="Circle"/>
          <p:cNvSpPr/>
          <p:nvPr/>
        </p:nvSpPr>
        <p:spPr>
          <a:xfrm rot="16200000">
            <a:off x="21432065" y="58550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0" name="Shape"/>
          <p:cNvSpPr/>
          <p:nvPr/>
        </p:nvSpPr>
        <p:spPr>
          <a:xfrm>
            <a:off x="19101282" y="6330211"/>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1" name="Line"/>
          <p:cNvSpPr/>
          <p:nvPr/>
        </p:nvSpPr>
        <p:spPr>
          <a:xfrm rot="16200000">
            <a:off x="21192802" y="4346688"/>
            <a:ext cx="323926" cy="1669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77" y="86"/>
                </a:lnTo>
                <a:lnTo>
                  <a:pt x="0" y="0"/>
                </a:lnTo>
              </a:path>
            </a:pathLst>
          </a:custGeom>
          <a:ln w="50800">
            <a:solidFill>
              <a:srgbClr val="000000"/>
            </a:solidFill>
            <a:prstDash val="sysDot"/>
            <a:miter lim="400000"/>
            <a:headEnd type="arrow"/>
          </a:ln>
        </p:spPr>
        <p:txBody>
          <a:bodyPr lIns="50800" tIns="50800" rIns="50800" bIns="50800" anchor="ctr"/>
          <a:lstStyle/>
          <a:p>
            <a:pPr/>
          </a:p>
        </p:txBody>
      </p:sp>
      <p:sp>
        <p:nvSpPr>
          <p:cNvPr id="362" name="Line"/>
          <p:cNvSpPr/>
          <p:nvPr/>
        </p:nvSpPr>
        <p:spPr>
          <a:xfrm flipV="1">
            <a:off x="22434300" y="4296296"/>
            <a:ext cx="1" cy="481866"/>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363" name="Arrow"/>
          <p:cNvSpPr/>
          <p:nvPr/>
        </p:nvSpPr>
        <p:spPr>
          <a:xfrm rot="16200000">
            <a:off x="18294239" y="8895200"/>
            <a:ext cx="1022189"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4" name="last layer"/>
          <p:cNvSpPr txBox="1"/>
          <p:nvPr/>
        </p:nvSpPr>
        <p:spPr>
          <a:xfrm>
            <a:off x="17724725" y="11243983"/>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last layer</a:t>
            </a:r>
          </a:p>
        </p:txBody>
      </p:sp>
      <p:sp>
        <p:nvSpPr>
          <p:cNvPr id="365" name="Arrow"/>
          <p:cNvSpPr/>
          <p:nvPr/>
        </p:nvSpPr>
        <p:spPr>
          <a:xfrm rot="16200000">
            <a:off x="18192105" y="762184"/>
            <a:ext cx="1022188"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6" name="next layer"/>
          <p:cNvSpPr txBox="1"/>
          <p:nvPr/>
        </p:nvSpPr>
        <p:spPr>
          <a:xfrm>
            <a:off x="17724725" y="3126701"/>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next layer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9" name="Optimal Resource Allocation by Laws"/>
          <p:cNvSpPr txBox="1"/>
          <p:nvPr>
            <p:ph type="title"/>
          </p:nvPr>
        </p:nvSpPr>
        <p:spPr>
          <a:prstGeom prst="rect">
            <a:avLst/>
          </a:prstGeom>
        </p:spPr>
        <p:txBody>
          <a:bodyPr/>
          <a:lstStyle/>
          <a:p>
            <a:pPr/>
            <a:r>
              <a:t>Optimal Resource Allocation by Laws</a:t>
            </a:r>
          </a:p>
        </p:txBody>
      </p:sp>
      <p:sp>
        <p:nvSpPr>
          <p:cNvPr id="1630"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pic>
        <p:nvPicPr>
          <p:cNvPr id="1631" name="Image" descr="Image"/>
          <p:cNvPicPr>
            <a:picLocks noChangeAspect="1"/>
          </p:cNvPicPr>
          <p:nvPr/>
        </p:nvPicPr>
        <p:blipFill>
          <a:blip r:embed="rId2">
            <a:extLst/>
          </a:blip>
          <a:stretch>
            <a:fillRect/>
          </a:stretch>
        </p:blipFill>
        <p:spPr>
          <a:xfrm>
            <a:off x="1429726" y="2751542"/>
            <a:ext cx="12262786" cy="10149852"/>
          </a:xfrm>
          <a:prstGeom prst="rect">
            <a:avLst/>
          </a:prstGeom>
          <a:ln w="12700">
            <a:miter lim="400000"/>
          </a:ln>
        </p:spPr>
      </p:pic>
      <p:sp>
        <p:nvSpPr>
          <p:cNvPr id="1632" name="Rectangle"/>
          <p:cNvSpPr/>
          <p:nvPr/>
        </p:nvSpPr>
        <p:spPr>
          <a:xfrm>
            <a:off x="12137429" y="11480800"/>
            <a:ext cx="1476971" cy="102751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3" name="IsoLoss contour: lines where   is the same"/>
          <p:cNvSpPr txBox="1"/>
          <p:nvPr/>
        </p:nvSpPr>
        <p:spPr>
          <a:xfrm>
            <a:off x="14197032" y="3787906"/>
            <a:ext cx="8719735" cy="1624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IsoLoss contour</a:t>
            </a:r>
            <a:r>
              <a:t>: lines where </a:t>
            </a:r>
            <a14:m>
              <m:oMath>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m:t>
                </m:r>
              </m:oMath>
            </a14:m>
            <a:r>
              <a:t> is the same</a:t>
            </a:r>
          </a:p>
        </p:txBody>
      </p:sp>
      <p:sp>
        <p:nvSpPr>
          <p:cNvPr id="1634" name="The contours enable us to find minimal FLOP for each loss value"/>
          <p:cNvSpPr txBox="1"/>
          <p:nvPr/>
        </p:nvSpPr>
        <p:spPr>
          <a:xfrm>
            <a:off x="14041549" y="11263730"/>
            <a:ext cx="10483953"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contours enable us to find minimal FLOP for each loss value</a:t>
            </a:r>
          </a:p>
        </p:txBody>
      </p:sp>
      <p:sp>
        <p:nvSpPr>
          <p:cNvPr id="1635"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Rectangle"/>
          <p:cNvSpPr/>
          <p:nvPr/>
        </p:nvSpPr>
        <p:spPr>
          <a:xfrm>
            <a:off x="2418838" y="5191503"/>
            <a:ext cx="8854431" cy="5188996"/>
          </a:xfrm>
          <a:prstGeom prst="rect">
            <a:avLst/>
          </a:prstGeom>
          <a:solidFill>
            <a:schemeClr val="accent5">
              <a:hueOff val="-152895"/>
              <a:lumOff val="12368"/>
              <a:alpha val="3601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8" name="Rectangle"/>
          <p:cNvSpPr/>
          <p:nvPr/>
        </p:nvSpPr>
        <p:spPr>
          <a:xfrm>
            <a:off x="12646028" y="5191503"/>
            <a:ext cx="8854431" cy="5188996"/>
          </a:xfrm>
          <a:prstGeom prst="rect">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9" name="Chinchilla’s Law for Model and Data Size"/>
          <p:cNvSpPr txBox="1"/>
          <p:nvPr>
            <p:ph type="title"/>
          </p:nvPr>
        </p:nvSpPr>
        <p:spPr>
          <a:prstGeom prst="rect">
            <a:avLst/>
          </a:prstGeom>
        </p:spPr>
        <p:txBody>
          <a:bodyPr/>
          <a:lstStyle/>
          <a:p>
            <a:pPr/>
            <a:r>
              <a:t>Chinchilla’s Law for Model and Data Size</a:t>
            </a:r>
          </a:p>
        </p:txBody>
      </p:sp>
      <p:pic>
        <p:nvPicPr>
          <p:cNvPr id="1640" name="Image" descr="Image"/>
          <p:cNvPicPr>
            <a:picLocks noChangeAspect="1"/>
          </p:cNvPicPr>
          <p:nvPr/>
        </p:nvPicPr>
        <p:blipFill>
          <a:blip r:embed="rId2">
            <a:extLst/>
          </a:blip>
          <a:stretch>
            <a:fillRect/>
          </a:stretch>
        </p:blipFill>
        <p:spPr>
          <a:xfrm>
            <a:off x="2936392" y="6892352"/>
            <a:ext cx="6909710" cy="1787298"/>
          </a:xfrm>
          <a:prstGeom prst="rect">
            <a:avLst/>
          </a:prstGeom>
          <a:ln w="12700">
            <a:miter lim="400000"/>
          </a:ln>
        </p:spPr>
      </p:pic>
      <p:pic>
        <p:nvPicPr>
          <p:cNvPr id="1641" name="Image" descr="Image"/>
          <p:cNvPicPr>
            <a:picLocks noChangeAspect="1"/>
          </p:cNvPicPr>
          <p:nvPr/>
        </p:nvPicPr>
        <p:blipFill>
          <a:blip r:embed="rId3">
            <a:extLst/>
          </a:blip>
          <a:stretch>
            <a:fillRect/>
          </a:stretch>
        </p:blipFill>
        <p:spPr>
          <a:xfrm>
            <a:off x="13492728" y="6990390"/>
            <a:ext cx="7161031" cy="1705158"/>
          </a:xfrm>
          <a:prstGeom prst="rect">
            <a:avLst/>
          </a:prstGeom>
          <a:ln w="12700">
            <a:miter lim="400000"/>
          </a:ln>
        </p:spPr>
      </p:pic>
      <p:sp>
        <p:nvSpPr>
          <p:cNvPr id="1642" name="Chinchilla"/>
          <p:cNvSpPr txBox="1"/>
          <p:nvPr/>
        </p:nvSpPr>
        <p:spPr>
          <a:xfrm>
            <a:off x="5506600" y="5572509"/>
            <a:ext cx="2979421"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Chinchilla</a:t>
            </a:r>
          </a:p>
        </p:txBody>
      </p:sp>
      <p:sp>
        <p:nvSpPr>
          <p:cNvPr id="1643" name="Kaplan"/>
          <p:cNvSpPr txBox="1"/>
          <p:nvPr/>
        </p:nvSpPr>
        <p:spPr>
          <a:xfrm>
            <a:off x="16415044" y="5572509"/>
            <a:ext cx="214548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Kaplan</a:t>
            </a:r>
          </a:p>
        </p:txBody>
      </p:sp>
      <p:sp>
        <p:nvSpPr>
          <p:cNvPr id="1644" name="Scaling ratio ="/>
          <p:cNvSpPr txBox="1"/>
          <p:nvPr/>
        </p:nvSpPr>
        <p:spPr>
          <a:xfrm>
            <a:off x="3786124" y="9157128"/>
            <a:ext cx="6893783" cy="81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t>Scaling ratio = </a:t>
            </a:r>
            <a14:m>
              <m:oMath>
                <m:r>
                  <a:rPr xmlns:a="http://schemas.openxmlformats.org/drawingml/2006/main" sz="5000" i="1">
                    <a:solidFill>
                      <a:srgbClr val="000000"/>
                    </a:solidFill>
                    <a:latin typeface="Cambria Math" panose="02040503050406030204" pitchFamily="18" charset="0"/>
                  </a:rPr>
                  <m:t>α</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β</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oMath>
            </a14:m>
            <a:r>
              <a:t> </a:t>
            </a:r>
          </a:p>
        </p:txBody>
      </p:sp>
      <p:sp>
        <p:nvSpPr>
          <p:cNvPr id="1645" name="Scaling ratio ="/>
          <p:cNvSpPr txBox="1"/>
          <p:nvPr/>
        </p:nvSpPr>
        <p:spPr>
          <a:xfrm>
            <a:off x="13787921" y="9139402"/>
            <a:ext cx="7399735" cy="848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t>Scaling ratio = </a:t>
            </a:r>
            <a14:m>
              <m:oMath>
                <m:sSub>
                  <m:e>
                    <m:r>
                      <a:rPr xmlns:a="http://schemas.openxmlformats.org/drawingml/2006/main" sz="5000" i="1">
                        <a:solidFill>
                          <a:srgbClr val="000000"/>
                        </a:solidFill>
                        <a:latin typeface="Cambria Math" panose="02040503050406030204" pitchFamily="18" charset="0"/>
                      </a:rPr>
                      <m:t>α</m:t>
                    </m:r>
                  </m:e>
                  <m:sub>
                    <m:r>
                      <a:rPr xmlns:a="http://schemas.openxmlformats.org/drawingml/2006/main" sz="5000" i="1">
                        <a:solidFill>
                          <a:srgbClr val="000000"/>
                        </a:solidFill>
                        <a:latin typeface="Cambria Math" panose="02040503050406030204" pitchFamily="18" charset="0"/>
                      </a:rPr>
                      <m:t>N</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α</m:t>
                    </m:r>
                  </m:e>
                  <m:sub>
                    <m:r>
                      <a:rPr xmlns:a="http://schemas.openxmlformats.org/drawingml/2006/main" sz="5000" i="1">
                        <a:solidFill>
                          <a:srgbClr val="000000"/>
                        </a:solidFill>
                        <a:latin typeface="Cambria Math" panose="02040503050406030204" pitchFamily="18" charset="0"/>
                      </a:rPr>
                      <m:t>D</m:t>
                    </m:r>
                  </m:sub>
                </m:sSub>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3</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oMath>
            </a14:m>
          </a:p>
        </p:txBody>
      </p:sp>
      <p:sp>
        <p:nvSpPr>
          <p:cNvPr id="1646"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sp>
        <p:nvSpPr>
          <p:cNvPr id="164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9" name="The Knowledge Capacity Scaling Law"/>
          <p:cNvSpPr txBox="1"/>
          <p:nvPr>
            <p:ph type="title"/>
          </p:nvPr>
        </p:nvSpPr>
        <p:spPr>
          <a:prstGeom prst="rect">
            <a:avLst/>
          </a:prstGeom>
        </p:spPr>
        <p:txBody>
          <a:bodyPr/>
          <a:lstStyle/>
          <a:p>
            <a:pPr/>
            <a:r>
              <a:t>The Knowledge Capacity Scaling Law</a:t>
            </a:r>
          </a:p>
        </p:txBody>
      </p:sp>
      <p:pic>
        <p:nvPicPr>
          <p:cNvPr id="1650" name="Image" descr="Image"/>
          <p:cNvPicPr>
            <a:picLocks noChangeAspect="1"/>
          </p:cNvPicPr>
          <p:nvPr/>
        </p:nvPicPr>
        <p:blipFill>
          <a:blip r:embed="rId2">
            <a:extLst/>
          </a:blip>
          <a:srcRect l="0" t="0" r="50733" b="0"/>
          <a:stretch>
            <a:fillRect/>
          </a:stretch>
        </p:blipFill>
        <p:spPr>
          <a:xfrm>
            <a:off x="3651436" y="3210292"/>
            <a:ext cx="15818997" cy="9913784"/>
          </a:xfrm>
          <a:prstGeom prst="rect">
            <a:avLst/>
          </a:prstGeom>
          <a:ln w="12700">
            <a:miter lim="400000"/>
          </a:ln>
        </p:spPr>
      </p:pic>
      <p:sp>
        <p:nvSpPr>
          <p:cNvPr id="1651" name="Under ideal conditions, LMs store 2 bits of knowledge / parameter."/>
          <p:cNvSpPr txBox="1"/>
          <p:nvPr/>
        </p:nvSpPr>
        <p:spPr>
          <a:xfrm>
            <a:off x="2057552" y="2418359"/>
            <a:ext cx="181450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Under ideal conditions, LMs store 2 bits of knowledge / parameter.</a:t>
            </a:r>
          </a:p>
        </p:txBody>
      </p:sp>
      <p:sp>
        <p:nvSpPr>
          <p:cNvPr id="1652" name="Allen-Zhu, Zeyuan, and Yuanzhi Li. &quot;Physics of Language Models: Part 3.3, Knowledge Capacity Scaling Laws.&quot; The Thirteenth International Conference on Learning Representations."/>
          <p:cNvSpPr txBox="1"/>
          <p:nvPr/>
        </p:nvSpPr>
        <p:spPr>
          <a:xfrm>
            <a:off x="2803207" y="13328675"/>
            <a:ext cx="1866359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3.3, Knowledge Capacity Scaling Laws." </a:t>
            </a:r>
            <a:r>
              <a:rPr i="1"/>
              <a:t>The Thirteenth International Conference on Learning Representations</a:t>
            </a:r>
            <a:r>
              <a:t>.</a:t>
            </a:r>
          </a:p>
        </p:txBody>
      </p:sp>
      <p:sp>
        <p:nvSpPr>
          <p:cNvPr id="1653" name="Rounded Rectangle"/>
          <p:cNvSpPr/>
          <p:nvPr/>
        </p:nvSpPr>
        <p:spPr>
          <a:xfrm>
            <a:off x="5138233" y="3581400"/>
            <a:ext cx="3446464" cy="573746"/>
          </a:xfrm>
          <a:prstGeom prst="roundRect">
            <a:avLst>
              <a:gd name="adj" fmla="val 29004"/>
            </a:avLst>
          </a:prstGeom>
          <a:ln w="889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54" name="Rounded Rectangle"/>
          <p:cNvSpPr/>
          <p:nvPr/>
        </p:nvSpPr>
        <p:spPr>
          <a:xfrm rot="19784066">
            <a:off x="2280043" y="6710352"/>
            <a:ext cx="18139398" cy="1088379"/>
          </a:xfrm>
          <a:prstGeom prst="roundRect">
            <a:avLst>
              <a:gd name="adj" fmla="val 29004"/>
            </a:avLst>
          </a:prstGeom>
          <a:solidFill>
            <a:schemeClr val="accent5">
              <a:hueOff val="-152895"/>
              <a:lumOff val="12368"/>
              <a:alpha val="40658"/>
            </a:schemeClr>
          </a:solidFill>
          <a:ln w="177800">
            <a:solidFill>
              <a:schemeClr val="accent5">
                <a:alpha val="40658"/>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55"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7" name="Factors in Knowledge Storage"/>
          <p:cNvSpPr txBox="1"/>
          <p:nvPr>
            <p:ph type="title"/>
          </p:nvPr>
        </p:nvSpPr>
        <p:spPr>
          <a:prstGeom prst="rect">
            <a:avLst/>
          </a:prstGeom>
        </p:spPr>
        <p:txBody>
          <a:bodyPr/>
          <a:lstStyle/>
          <a:p>
            <a:pPr/>
            <a:r>
              <a:t>Factors in Knowledge Storage</a:t>
            </a:r>
          </a:p>
        </p:txBody>
      </p:sp>
      <p:sp>
        <p:nvSpPr>
          <p:cNvPr id="1658" name="More exposure in training helps…"/>
          <p:cNvSpPr txBox="1"/>
          <p:nvPr>
            <p:ph type="body" idx="1"/>
          </p:nvPr>
        </p:nvSpPr>
        <p:spPr>
          <a:prstGeom prst="rect">
            <a:avLst/>
          </a:prstGeom>
        </p:spPr>
        <p:txBody>
          <a:bodyPr/>
          <a:lstStyle/>
          <a:p>
            <a:pPr marL="698500" indent="-698500">
              <a:buSzPct val="123000"/>
              <a:buChar char="•"/>
            </a:pPr>
            <a:r>
              <a:t>More exposure in training helps</a:t>
            </a:r>
          </a:p>
          <a:p>
            <a:pPr marL="698500" indent="-698500">
              <a:buSzPct val="123000"/>
              <a:buChar char="•"/>
            </a:pPr>
            <a:r>
              <a:t>MLP improves capacity</a:t>
            </a:r>
          </a:p>
          <a:p>
            <a:pPr marL="698500" indent="-698500">
              <a:buSzPct val="123000"/>
              <a:buChar char="•"/>
            </a:pPr>
            <a:r>
              <a:t>Mild quantization is okay</a:t>
            </a:r>
          </a:p>
          <a:p>
            <a:pPr marL="698500" indent="-698500">
              <a:buSzPct val="123000"/>
              <a:buChar char="•"/>
            </a:pPr>
            <a:r>
              <a:t>Low-quality data hurts storage ratio</a:t>
            </a:r>
          </a:p>
        </p:txBody>
      </p:sp>
      <p:sp>
        <p:nvSpPr>
          <p:cNvPr id="1659" name="Allen-Zhu, Zeyuan, and Yuanzhi Li. &quot;Physics of Language Models: Part 3.3, Knowledge Capacity Scaling Laws.&quot; The Thirteenth International Conference on Learning Representations."/>
          <p:cNvSpPr txBox="1"/>
          <p:nvPr/>
        </p:nvSpPr>
        <p:spPr>
          <a:xfrm>
            <a:off x="2803207" y="13328675"/>
            <a:ext cx="1866359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3.3, Knowledge Capacity Scaling Laws." </a:t>
            </a:r>
            <a:r>
              <a:rPr i="1"/>
              <a:t>The Thirteenth International Conference on Learning Representations</a:t>
            </a:r>
            <a:r>
              <a:t>.</a:t>
            </a:r>
          </a:p>
        </p:txBody>
      </p:sp>
      <p:sp>
        <p:nvSpPr>
          <p:cNvPr id="1660"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Downstream Performance Scales with Training Compute"/>
          <p:cNvSpPr txBox="1"/>
          <p:nvPr>
            <p:ph type="title"/>
          </p:nvPr>
        </p:nvSpPr>
        <p:spPr>
          <a:prstGeom prst="rect">
            <a:avLst/>
          </a:prstGeom>
        </p:spPr>
        <p:txBody>
          <a:bodyPr/>
          <a:lstStyle>
            <a:lvl1pPr defTabSz="1877520">
              <a:defRPr spc="-130" sz="6544"/>
            </a:lvl1pPr>
          </a:lstStyle>
          <a:p>
            <a:pPr/>
            <a:r>
              <a:t>Downstream Performance Scales with Training Compute</a:t>
            </a:r>
          </a:p>
        </p:txBody>
      </p:sp>
      <p:sp>
        <p:nvSpPr>
          <p:cNvPr id="1663" name="Chen, Yangyi, et al. &quot;Scaling laws for predicting downstream performance in LLMs.&quot; arXiv preprint arXiv:2410.08527 (2024).…"/>
          <p:cNvSpPr txBox="1"/>
          <p:nvPr/>
        </p:nvSpPr>
        <p:spPr>
          <a:xfrm>
            <a:off x="2100351" y="13160400"/>
            <a:ext cx="19792189"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Chen, Yangyi, et al. "Scaling laws for predicting downstream performance in LLMs." </a:t>
            </a:r>
            <a:r>
              <a:rPr i="1"/>
              <a:t>arXiv preprint arXiv:2410.08527</a:t>
            </a:r>
            <a:r>
              <a:t> (2024).</a:t>
            </a:r>
          </a:p>
          <a:p>
            <a:pPr>
              <a:lnSpc>
                <a:spcPct val="100000"/>
              </a:lnSpc>
              <a:spcBef>
                <a:spcPts val="0"/>
              </a:spcBef>
              <a:defRPr sz="1800">
                <a:solidFill>
                  <a:srgbClr val="5E5E5E"/>
                </a:solidFill>
              </a:defRPr>
            </a:pPr>
            <a:r>
              <a:t>Schaeffer, Rylan, Brando Miranda, and Sanmi Koyejo. "Are emergent abilities of large language models a mirage?." Advances in Neural Information Processing Systems 36 (2023): 55565-55581.</a:t>
            </a:r>
          </a:p>
        </p:txBody>
      </p:sp>
      <p:sp>
        <p:nvSpPr>
          <p:cNvPr id="1664" name="Observation: scaling law contains more parameters…"/>
          <p:cNvSpPr txBox="1"/>
          <p:nvPr/>
        </p:nvSpPr>
        <p:spPr>
          <a:xfrm>
            <a:off x="1997813" y="11243650"/>
            <a:ext cx="18499634" cy="15571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pPr>
            <a:r>
              <a:rPr b="1"/>
              <a:t>Observation</a:t>
            </a:r>
            <a:r>
              <a:t>: scaling law contains more parameters</a:t>
            </a:r>
          </a:p>
          <a:p>
            <a:pPr>
              <a:lnSpc>
                <a:spcPct val="100000"/>
              </a:lnSpc>
              <a:spcBef>
                <a:spcPts val="0"/>
              </a:spcBef>
            </a:pPr>
            <a:r>
              <a:rPr b="1"/>
              <a:t>Potential Cause</a:t>
            </a:r>
            <a:r>
              <a:t>: </a:t>
            </a:r>
            <a:r>
              <a:rPr i="1"/>
              <a:t>non-linearity nature of metric functions</a:t>
            </a:r>
            <a:r>
              <a:rPr baseline="31999" i="1"/>
              <a:t>[Schaeffer, et al.]</a:t>
            </a:r>
          </a:p>
        </p:txBody>
      </p:sp>
      <p:sp>
        <p:nvSpPr>
          <p:cNvPr id="1665" name="Equation"/>
          <p:cNvSpPr txBox="1"/>
          <p:nvPr/>
        </p:nvSpPr>
        <p:spPr>
          <a:xfrm>
            <a:off x="12619815" y="5803246"/>
            <a:ext cx="10958892" cy="143500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a</m:t>
                      </m:r>
                    </m:num>
                    <m:den>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exp</m:t>
                      </m:r>
                      <m:d>
                        <m:dPr>
                          <m:ctrlPr>
                            <a:rPr xmlns:a="http://schemas.openxmlformats.org/drawingml/2006/main" sz="4800" i="1">
                              <a:solidFill>
                                <a:srgbClr val="000000"/>
                              </a:solidFill>
                              <a:latin typeface="Cambria Math" panose="02040503050406030204" pitchFamily="18" charset="0"/>
                            </a:rPr>
                          </m:ctrlPr>
                        </m:dPr>
                        <m:e>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sSup>
                            <m:e>
                              <m:r>
                                <a:rPr xmlns:a="http://schemas.openxmlformats.org/drawingml/2006/main" sz="4800" i="1">
                                  <a:solidFill>
                                    <a:srgbClr val="000000"/>
                                  </a:solidFill>
                                  <a:latin typeface="Cambria Math" panose="02040503050406030204" pitchFamily="18" charset="0"/>
                                </a:rPr>
                                <m:t>N</m:t>
                              </m:r>
                            </m:e>
                            <m: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sSup>
                            <m:e>
                              <m:r>
                                <a:rPr xmlns:a="http://schemas.openxmlformats.org/drawingml/2006/main" sz="4800" i="1">
                                  <a:solidFill>
                                    <a:srgbClr val="000000"/>
                                  </a:solidFill>
                                  <a:latin typeface="Cambria Math" panose="02040503050406030204" pitchFamily="18" charset="0"/>
                                </a:rPr>
                                <m:t>D</m:t>
                              </m:r>
                            </m:e>
                            <m: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β</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m:t>
                          </m:r>
                        </m:e>
                      </m:d>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oMath>
              </m:oMathPara>
            </a14:m>
            <a:endParaRPr sz="4800"/>
          </a:p>
        </p:txBody>
      </p:sp>
      <p:grpSp>
        <p:nvGrpSpPr>
          <p:cNvPr id="1670" name="Group"/>
          <p:cNvGrpSpPr/>
          <p:nvPr/>
        </p:nvGrpSpPr>
        <p:grpSpPr>
          <a:xfrm>
            <a:off x="1370954" y="2157473"/>
            <a:ext cx="10902147" cy="8726546"/>
            <a:chOff x="0" y="0"/>
            <a:chExt cx="10902145" cy="8726544"/>
          </a:xfrm>
        </p:grpSpPr>
        <p:pic>
          <p:nvPicPr>
            <p:cNvPr id="1666" name="Image" descr="Image"/>
            <p:cNvPicPr>
              <a:picLocks noChangeAspect="1"/>
            </p:cNvPicPr>
            <p:nvPr/>
          </p:nvPicPr>
          <p:blipFill>
            <a:blip r:embed="rId3">
              <a:extLst/>
            </a:blip>
            <a:srcRect l="2132" t="2055" r="2688" b="3600"/>
            <a:stretch>
              <a:fillRect/>
            </a:stretch>
          </p:blipFill>
          <p:spPr>
            <a:xfrm>
              <a:off x="0" y="0"/>
              <a:ext cx="10902146" cy="8726545"/>
            </a:xfrm>
            <a:prstGeom prst="rect">
              <a:avLst/>
            </a:prstGeom>
            <a:ln w="12700" cap="flat">
              <a:noFill/>
              <a:miter lim="400000"/>
            </a:ln>
            <a:effectLst/>
          </p:spPr>
        </p:pic>
        <p:sp>
          <p:nvSpPr>
            <p:cNvPr id="1667" name="Line"/>
            <p:cNvSpPr/>
            <p:nvPr/>
          </p:nvSpPr>
          <p:spPr>
            <a:xfrm rot="14492348">
              <a:off x="6063920" y="3565171"/>
              <a:ext cx="4292383" cy="547295"/>
            </a:xfrm>
            <a:custGeom>
              <a:avLst/>
              <a:gdLst/>
              <a:ahLst/>
              <a:cxnLst>
                <a:cxn ang="0">
                  <a:pos x="wd2" y="hd2"/>
                </a:cxn>
                <a:cxn ang="5400000">
                  <a:pos x="wd2" y="hd2"/>
                </a:cxn>
                <a:cxn ang="10800000">
                  <a:pos x="wd2" y="hd2"/>
                </a:cxn>
                <a:cxn ang="16200000">
                  <a:pos x="wd2" y="hd2"/>
                </a:cxn>
              </a:cxnLst>
              <a:rect l="0" t="0" r="r" b="b"/>
              <a:pathLst>
                <a:path w="21600" h="20923" fill="norm" stroke="1" extrusionOk="0">
                  <a:moveTo>
                    <a:pt x="0" y="1684"/>
                  </a:moveTo>
                  <a:cubicBezTo>
                    <a:pt x="3457" y="15008"/>
                    <a:pt x="7296" y="21600"/>
                    <a:pt x="11172" y="20868"/>
                  </a:cubicBezTo>
                  <a:cubicBezTo>
                    <a:pt x="14815" y="20180"/>
                    <a:pt x="18385" y="13034"/>
                    <a:pt x="21600" y="0"/>
                  </a:cubicBezTo>
                </a:path>
              </a:pathLst>
            </a:custGeom>
            <a:noFill/>
            <a:ln w="127000" cap="flat">
              <a:solidFill>
                <a:srgbClr val="5E5E5E"/>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1668" name="different model sizes (N)"/>
            <p:cNvSpPr txBox="1"/>
            <p:nvPr/>
          </p:nvSpPr>
          <p:spPr>
            <a:xfrm rot="45883">
              <a:off x="2411095" y="1235506"/>
              <a:ext cx="4293159" cy="1461649"/>
            </a:xfrm>
            <a:prstGeom prst="rect">
              <a:avLst/>
            </a:prstGeom>
            <a:solidFill>
              <a:srgbClr val="FFFFFF">
                <a:alpha val="77112"/>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different model sizes (N)</a:t>
              </a:r>
            </a:p>
          </p:txBody>
        </p:sp>
        <p:sp>
          <p:nvSpPr>
            <p:cNvPr id="1669" name="Rectangle"/>
            <p:cNvSpPr/>
            <p:nvPr/>
          </p:nvSpPr>
          <p:spPr>
            <a:xfrm>
              <a:off x="4623445" y="137605"/>
              <a:ext cx="3599657" cy="65400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1671"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5" name="Future &amp; Active Areas for Exploration"/>
          <p:cNvSpPr txBox="1"/>
          <p:nvPr>
            <p:ph type="title"/>
          </p:nvPr>
        </p:nvSpPr>
        <p:spPr>
          <a:prstGeom prst="rect">
            <a:avLst/>
          </a:prstGeom>
        </p:spPr>
        <p:txBody>
          <a:bodyPr/>
          <a:lstStyle/>
          <a:p>
            <a:pPr/>
            <a:r>
              <a:t>Future &amp; Active Areas for Exploration</a:t>
            </a:r>
          </a:p>
        </p:txBody>
      </p:sp>
      <p:sp>
        <p:nvSpPr>
          <p:cNvPr id="1676" name="Does a unified law exist for all factors (i.e., how they interact )?…"/>
          <p:cNvSpPr txBox="1"/>
          <p:nvPr>
            <p:ph type="body" idx="1"/>
          </p:nvPr>
        </p:nvSpPr>
        <p:spPr>
          <a:prstGeom prst="rect">
            <a:avLst/>
          </a:prstGeom>
        </p:spPr>
        <p:txBody>
          <a:bodyPr/>
          <a:lstStyle/>
          <a:p>
            <a:pPr marL="889000" indent="-889000">
              <a:lnSpc>
                <a:spcPct val="100000"/>
              </a:lnSpc>
              <a:spcBef>
                <a:spcPts val="7200"/>
              </a:spcBef>
              <a:buSzPct val="100000"/>
              <a:buAutoNum type="arabicPeriod" startAt="1"/>
            </a:pPr>
            <a:r>
              <a:t>Does a unified law exist for all factors (i.e., how they interact )?</a:t>
            </a:r>
          </a:p>
          <a:p>
            <a:pPr marL="889000" indent="-889000">
              <a:lnSpc>
                <a:spcPct val="100000"/>
              </a:lnSpc>
              <a:spcBef>
                <a:spcPts val="7200"/>
              </a:spcBef>
              <a:buSzPct val="100000"/>
              <a:buAutoNum type="arabicPeriod" startAt="1"/>
            </a:pPr>
            <a:r>
              <a:t>What causes these laws and the constants?</a:t>
            </a:r>
          </a:p>
          <a:p>
            <a:pPr marL="889000" indent="-889000">
              <a:lnSpc>
                <a:spcPct val="100000"/>
              </a:lnSpc>
              <a:spcBef>
                <a:spcPts val="7200"/>
              </a:spcBef>
              <a:buSzPct val="100000"/>
              <a:buAutoNum type="arabicPeriod" startAt="1"/>
            </a:pPr>
            <a:r>
              <a:t>Scaling laws for/including other </a:t>
            </a:r>
            <a:r>
              <a:rPr u="sng"/>
              <a:t>factors</a:t>
            </a:r>
            <a:r>
              <a:t>, like tokenizer, training precision, context length, data quality, composition, and diversity?</a:t>
            </a:r>
          </a:p>
          <a:p>
            <a:pPr marL="889000" indent="-889000">
              <a:lnSpc>
                <a:spcPct val="100000"/>
              </a:lnSpc>
              <a:spcBef>
                <a:spcPts val="7200"/>
              </a:spcBef>
              <a:buSzPct val="100000"/>
              <a:buAutoNum type="arabicPeriod" startAt="1"/>
            </a:pPr>
            <a:r>
              <a:t>Scaling law for different </a:t>
            </a:r>
            <a:r>
              <a:rPr u="sng"/>
              <a:t>model architectures (e.g., MoE, non-Transformer models, etc.)</a:t>
            </a:r>
          </a:p>
        </p:txBody>
      </p:sp>
      <p:sp>
        <p:nvSpPr>
          <p:cNvPr id="167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What LMs Cannot Do Fundamentally"/>
          <p:cNvSpPr txBox="1"/>
          <p:nvPr>
            <p:ph type="title"/>
          </p:nvPr>
        </p:nvSpPr>
        <p:spPr>
          <a:prstGeom prst="rect">
            <a:avLst/>
          </a:prstGeom>
        </p:spPr>
        <p:txBody>
          <a:bodyPr/>
          <a:lstStyle/>
          <a:p>
            <a:pPr/>
            <a:r>
              <a:t>What LMs Cannot Do Fundamentally</a:t>
            </a:r>
          </a:p>
        </p:txBody>
      </p:sp>
      <p:sp>
        <p:nvSpPr>
          <p:cNvPr id="168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2" name="Wolf, Yotam, et al. &quot;Fundamental Limitations of Alignment in Large Language Models.&quot; Forty-first International Conference on Machine Learning."/>
          <p:cNvSpPr txBox="1"/>
          <p:nvPr/>
        </p:nvSpPr>
        <p:spPr>
          <a:xfrm>
            <a:off x="4795875" y="13145529"/>
            <a:ext cx="1479225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Wolf, Yotam, et al. "Fundamental Limitations of Alignment in Large Language Models." </a:t>
            </a:r>
            <a:r>
              <a:rPr i="1"/>
              <a:t>Forty-first International Conference on Machine Learning</a:t>
            </a:r>
            <a:r>
              <a:t>.</a:t>
            </a:r>
          </a:p>
        </p:txBody>
      </p:sp>
      <p:sp>
        <p:nvSpPr>
          <p:cNvPr id="1683" name="Realistic Alignment Is Always Attackable"/>
          <p:cNvSpPr txBox="1"/>
          <p:nvPr>
            <p:ph type="title"/>
          </p:nvPr>
        </p:nvSpPr>
        <p:spPr>
          <a:prstGeom prst="rect">
            <a:avLst/>
          </a:prstGeom>
        </p:spPr>
        <p:txBody>
          <a:bodyPr/>
          <a:lstStyle/>
          <a:p>
            <a:pPr/>
            <a:r>
              <a:t>Realistic Alignment Is Always Attackable</a:t>
            </a:r>
          </a:p>
        </p:txBody>
      </p:sp>
      <p:sp>
        <p:nvSpPr>
          <p:cNvPr id="1684" name="Assumption: LM models a mixture of ill- and well-behaved components, and they are distinguishable"/>
          <p:cNvSpPr txBox="1"/>
          <p:nvPr>
            <p:ph type="body" sz="quarter" idx="1"/>
          </p:nvPr>
        </p:nvSpPr>
        <p:spPr>
          <a:xfrm>
            <a:off x="1206500" y="3305809"/>
            <a:ext cx="21971000" cy="2027999"/>
          </a:xfrm>
          <a:prstGeom prst="rect">
            <a:avLst/>
          </a:prstGeom>
        </p:spPr>
        <p:txBody>
          <a:bodyPr/>
          <a:lstStyle/>
          <a:p>
            <a:pPr/>
            <a:r>
              <a:rPr b="1"/>
              <a:t>Assumption</a:t>
            </a:r>
            <a:r>
              <a:t>: LM models a mixture of ill- and well-behaved components</a:t>
            </a:r>
            <a:r>
              <a:rPr>
                <a:solidFill>
                  <a:srgbClr val="929292"/>
                </a:solidFill>
              </a:rPr>
              <a:t>, and they are distinguishable</a:t>
            </a:r>
          </a:p>
        </p:txBody>
      </p:sp>
      <p:sp>
        <p:nvSpPr>
          <p:cNvPr id="1685" name="Theorem 1: With a long enough adversarial prompt, the ill behavior can be prompted from the LM."/>
          <p:cNvSpPr txBox="1"/>
          <p:nvPr/>
        </p:nvSpPr>
        <p:spPr>
          <a:xfrm>
            <a:off x="1206500" y="5749034"/>
            <a:ext cx="21971000" cy="2217932"/>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1</a:t>
            </a:r>
            <a:r>
              <a:t>: With a long enough adversarial prompt, the ill behavior can be prompted from the LM.</a:t>
            </a:r>
          </a:p>
        </p:txBody>
      </p:sp>
      <p:sp>
        <p:nvSpPr>
          <p:cNvPr id="1686"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687"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688" name="Theorem 2: Even in the presence of a safety system prompt, it is possible to prompt the LLM into the ill behavior with a long enough appending prompt."/>
          <p:cNvSpPr txBox="1"/>
          <p:nvPr/>
        </p:nvSpPr>
        <p:spPr>
          <a:xfrm>
            <a:off x="1206500" y="8608181"/>
            <a:ext cx="21971000" cy="3003365"/>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2:</a:t>
            </a:r>
            <a:r>
              <a:t> Even in the presence of a safety system prompt, it is possible to prompt the LLM into the ill behavior with a long enough appending prompt.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8" grpId="1"/>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0" name="Wolf, Yotam, et al. &quot;Fundamental Limitations of Alignment in Large Language Models.&quot; Forty-first International Conference on Machine Learning."/>
          <p:cNvSpPr txBox="1"/>
          <p:nvPr/>
        </p:nvSpPr>
        <p:spPr>
          <a:xfrm>
            <a:off x="4795875" y="13145529"/>
            <a:ext cx="1479225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Wolf, Yotam, et al. "Fundamental Limitations of Alignment in Large Language Models." </a:t>
            </a:r>
            <a:r>
              <a:rPr i="1"/>
              <a:t>Forty-first International Conference on Machine Learning</a:t>
            </a:r>
            <a:r>
              <a:t>.</a:t>
            </a:r>
          </a:p>
        </p:txBody>
      </p:sp>
      <p:sp>
        <p:nvSpPr>
          <p:cNvPr id="1691" name="Realistic Alignment Is Always Attackable"/>
          <p:cNvSpPr txBox="1"/>
          <p:nvPr>
            <p:ph type="title"/>
          </p:nvPr>
        </p:nvSpPr>
        <p:spPr>
          <a:prstGeom prst="rect">
            <a:avLst/>
          </a:prstGeom>
        </p:spPr>
        <p:txBody>
          <a:bodyPr/>
          <a:lstStyle/>
          <a:p>
            <a:pPr/>
            <a:r>
              <a:t>Realistic Alignment Is Always Attackable</a:t>
            </a:r>
          </a:p>
        </p:txBody>
      </p:sp>
      <p:pic>
        <p:nvPicPr>
          <p:cNvPr id="1692" name="Image" descr="Image"/>
          <p:cNvPicPr>
            <a:picLocks noChangeAspect="1"/>
          </p:cNvPicPr>
          <p:nvPr/>
        </p:nvPicPr>
        <p:blipFill>
          <a:blip r:embed="rId2">
            <a:extLst/>
          </a:blip>
          <a:stretch>
            <a:fillRect/>
          </a:stretch>
        </p:blipFill>
        <p:spPr>
          <a:xfrm>
            <a:off x="1781084" y="3290385"/>
            <a:ext cx="19864706" cy="9188073"/>
          </a:xfrm>
          <a:prstGeom prst="rect">
            <a:avLst/>
          </a:prstGeom>
          <a:ln w="12700">
            <a:miter lim="400000"/>
          </a:ln>
        </p:spPr>
      </p:pic>
      <p:sp>
        <p:nvSpPr>
          <p:cNvPr id="1693"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Calibrated Language Models Must Hallucinate"/>
          <p:cNvSpPr txBox="1"/>
          <p:nvPr>
            <p:ph type="title"/>
          </p:nvPr>
        </p:nvSpPr>
        <p:spPr>
          <a:xfrm>
            <a:off x="1206500" y="1079500"/>
            <a:ext cx="21971000" cy="1831444"/>
          </a:xfrm>
          <a:prstGeom prst="rect">
            <a:avLst/>
          </a:prstGeom>
        </p:spPr>
        <p:txBody>
          <a:bodyPr/>
          <a:lstStyle>
            <a:lvl1pPr defTabSz="2316421">
              <a:defRPr spc="-161" sz="8075"/>
            </a:lvl1pPr>
          </a:lstStyle>
          <a:p>
            <a:pPr/>
            <a:r>
              <a:t>Calibrated Language Models Must Hallucinate</a:t>
            </a:r>
          </a:p>
        </p:txBody>
      </p:sp>
      <p:sp>
        <p:nvSpPr>
          <p:cNvPr id="1696" name="Kalai, Adam Tauman, and Santosh S. Vempala. &quot;Calibrated language models must hallucinate.&quot; Proceedings of the 56th Annual ACM Symposium on Theory of Computing. 2024."/>
          <p:cNvSpPr txBox="1"/>
          <p:nvPr/>
        </p:nvSpPr>
        <p:spPr>
          <a:xfrm>
            <a:off x="3093605" y="13145529"/>
            <a:ext cx="1819679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Kalai, Adam Tauman, and Santosh S. Vempala. "Calibrated language models must hallucinate." Proceedings of the 56th Annual ACM Symposium on Theory of Computing. 2024.</a:t>
            </a:r>
          </a:p>
        </p:txBody>
      </p:sp>
      <p:sp>
        <p:nvSpPr>
          <p:cNvPr id="1697"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698" name="Assumption: LM is well-calibrated on a finite training corpus, and sufficiently large training data, and if number of possible hallucinations greatly outweigh facts"/>
          <p:cNvSpPr txBox="1"/>
          <p:nvPr>
            <p:ph type="body" sz="quarter" idx="1"/>
          </p:nvPr>
        </p:nvSpPr>
        <p:spPr>
          <a:xfrm>
            <a:off x="1206500" y="3305809"/>
            <a:ext cx="21971000" cy="2933785"/>
          </a:xfrm>
          <a:prstGeom prst="rect">
            <a:avLst/>
          </a:prstGeom>
        </p:spPr>
        <p:txBody>
          <a:bodyPr/>
          <a:lstStyle/>
          <a:p>
            <a:pPr/>
            <a:r>
              <a:rPr b="1"/>
              <a:t>Assumption</a:t>
            </a:r>
            <a:r>
              <a:t>: LM is well-calibrated on a finite training corpus, and sufficiently large training data, and if number of possible hallucinations greatly outweigh facts</a:t>
            </a:r>
          </a:p>
        </p:txBody>
      </p:sp>
      <p:sp>
        <p:nvSpPr>
          <p:cNvPr id="1699" name="Theorem: when the assumptions above hold, the LM is doomed to hallucinate."/>
          <p:cNvSpPr txBox="1"/>
          <p:nvPr/>
        </p:nvSpPr>
        <p:spPr>
          <a:xfrm>
            <a:off x="2789352" y="7643661"/>
            <a:ext cx="18805296" cy="4097802"/>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when the assumptions above hold, the LM is doomed to hallucinate.</a:t>
            </a:r>
          </a:p>
        </p:txBody>
      </p:sp>
      <p:sp>
        <p:nvSpPr>
          <p:cNvPr id="170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